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77" r:id="rId3"/>
    <p:sldId id="276" r:id="rId4"/>
    <p:sldId id="278" r:id="rId5"/>
    <p:sldId id="269" r:id="rId6"/>
    <p:sldId id="283" r:id="rId7"/>
    <p:sldId id="263" r:id="rId8"/>
    <p:sldId id="281" r:id="rId9"/>
    <p:sldId id="280" r:id="rId10"/>
    <p:sldId id="282" r:id="rId11"/>
    <p:sldId id="284" r:id="rId12"/>
    <p:sldId id="285" r:id="rId13"/>
  </p:sldIdLst>
  <p:sldSz cx="9144000" cy="5143500" type="screen16x9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CC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90" y="-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6BD768-6D81-47A4-8E40-66CCA8867B27}" type="doc">
      <dgm:prSet loTypeId="urn:microsoft.com/office/officeart/2005/8/layout/cycle5" loCatId="cycle" qsTypeId="urn:microsoft.com/office/officeart/2005/8/quickstyle/3d9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24053FB-D941-4B66-9243-325CE27C68A7}">
      <dgm:prSet phldrT="[Text]" custT="1"/>
      <dgm:spPr/>
      <dgm:t>
        <a:bodyPr/>
        <a:lstStyle/>
        <a:p>
          <a:r>
            <a:rPr lang="en-IN" sz="1800" b="1" dirty="0" smtClean="0"/>
            <a:t>Identify the Needs</a:t>
          </a:r>
          <a:endParaRPr lang="en-US" sz="1800" b="1" dirty="0"/>
        </a:p>
      </dgm:t>
    </dgm:pt>
    <dgm:pt modelId="{7FBCEE52-984B-491F-A96E-5FFBEEB0E7CA}" type="parTrans" cxnId="{3FCFED69-FA17-42E1-9C1C-69A87441E33A}">
      <dgm:prSet/>
      <dgm:spPr/>
      <dgm:t>
        <a:bodyPr/>
        <a:lstStyle/>
        <a:p>
          <a:endParaRPr lang="en-US"/>
        </a:p>
      </dgm:t>
    </dgm:pt>
    <dgm:pt modelId="{6954FBA3-06B9-46A1-8723-D7B3551374A7}" type="sibTrans" cxnId="{3FCFED69-FA17-42E1-9C1C-69A87441E33A}">
      <dgm:prSet/>
      <dgm:spPr>
        <a:ln w="76200">
          <a:solidFill>
            <a:srgbClr val="002060"/>
          </a:solidFill>
        </a:ln>
      </dgm:spPr>
      <dgm:t>
        <a:bodyPr/>
        <a:lstStyle/>
        <a:p>
          <a:endParaRPr lang="en-US"/>
        </a:p>
      </dgm:t>
    </dgm:pt>
    <dgm:pt modelId="{7BC6BECE-4952-4696-9765-12B0CC8B1999}">
      <dgm:prSet phldrT="[Text]" custT="1"/>
      <dgm:spPr/>
      <dgm:t>
        <a:bodyPr/>
        <a:lstStyle/>
        <a:p>
          <a:r>
            <a:rPr lang="en-IN" sz="1800" b="1" dirty="0" err="1" smtClean="0"/>
            <a:t>Analyze</a:t>
          </a:r>
          <a:r>
            <a:rPr lang="en-IN" sz="1800" b="1" dirty="0" smtClean="0"/>
            <a:t> Current Process</a:t>
          </a:r>
          <a:endParaRPr lang="en-US" sz="1800" b="1" dirty="0"/>
        </a:p>
      </dgm:t>
    </dgm:pt>
    <dgm:pt modelId="{280F215F-4D5E-4005-BBF7-58F5D51EEBC9}" type="parTrans" cxnId="{15EDD493-E304-4647-A97F-AC8B1813EE87}">
      <dgm:prSet/>
      <dgm:spPr/>
      <dgm:t>
        <a:bodyPr/>
        <a:lstStyle/>
        <a:p>
          <a:endParaRPr lang="en-US"/>
        </a:p>
      </dgm:t>
    </dgm:pt>
    <dgm:pt modelId="{3DE14162-AE52-4054-9697-80D0C8BAA9C8}" type="sibTrans" cxnId="{15EDD493-E304-4647-A97F-AC8B1813EE87}">
      <dgm:prSet/>
      <dgm:spPr>
        <a:ln w="76200">
          <a:solidFill>
            <a:srgbClr val="002060"/>
          </a:solidFill>
        </a:ln>
      </dgm:spPr>
      <dgm:t>
        <a:bodyPr/>
        <a:lstStyle/>
        <a:p>
          <a:endParaRPr lang="en-US"/>
        </a:p>
      </dgm:t>
    </dgm:pt>
    <dgm:pt modelId="{E469BF14-FB80-4772-B97A-D7AE9E3541FC}">
      <dgm:prSet phldrT="[Text]" custT="1"/>
      <dgm:spPr/>
      <dgm:t>
        <a:bodyPr/>
        <a:lstStyle/>
        <a:p>
          <a:r>
            <a:rPr lang="en-IN" sz="1600" b="1" dirty="0" smtClean="0"/>
            <a:t>Design revised processes</a:t>
          </a:r>
          <a:endParaRPr lang="en-US" sz="1600" b="1" dirty="0"/>
        </a:p>
      </dgm:t>
    </dgm:pt>
    <dgm:pt modelId="{1E917797-3622-44D0-AD07-14CE23AFCA50}" type="parTrans" cxnId="{495D0325-3DEA-4BFC-AD1A-D29B7A94BE6F}">
      <dgm:prSet/>
      <dgm:spPr/>
      <dgm:t>
        <a:bodyPr/>
        <a:lstStyle/>
        <a:p>
          <a:endParaRPr lang="en-US"/>
        </a:p>
      </dgm:t>
    </dgm:pt>
    <dgm:pt modelId="{428FBA51-2312-47CF-9101-7B1303CB3649}" type="sibTrans" cxnId="{495D0325-3DEA-4BFC-AD1A-D29B7A94BE6F}">
      <dgm:prSet/>
      <dgm:spPr>
        <a:ln w="76200">
          <a:solidFill>
            <a:srgbClr val="002060"/>
          </a:solidFill>
        </a:ln>
      </dgm:spPr>
      <dgm:t>
        <a:bodyPr/>
        <a:lstStyle/>
        <a:p>
          <a:endParaRPr lang="en-US"/>
        </a:p>
      </dgm:t>
    </dgm:pt>
    <dgm:pt modelId="{9302BA07-5C63-4219-BC63-353B43FA79B8}">
      <dgm:prSet phldrT="[Text]" custT="1"/>
      <dgm:spPr/>
      <dgm:t>
        <a:bodyPr/>
        <a:lstStyle/>
        <a:p>
          <a:r>
            <a:rPr lang="en-IN" sz="1800" b="1" dirty="0" smtClean="0"/>
            <a:t>Implement revised processes</a:t>
          </a:r>
          <a:endParaRPr lang="en-US" sz="1800" b="1" dirty="0"/>
        </a:p>
      </dgm:t>
    </dgm:pt>
    <dgm:pt modelId="{2DFDFB64-E462-4089-8ACF-AAB942A2B72C}" type="parTrans" cxnId="{50DBBB43-2A59-4955-BA14-6170377455AC}">
      <dgm:prSet/>
      <dgm:spPr/>
      <dgm:t>
        <a:bodyPr/>
        <a:lstStyle/>
        <a:p>
          <a:endParaRPr lang="en-US"/>
        </a:p>
      </dgm:t>
    </dgm:pt>
    <dgm:pt modelId="{EF0F0B16-F02E-4030-BE0A-51B4831DADBD}" type="sibTrans" cxnId="{50DBBB43-2A59-4955-BA14-6170377455AC}">
      <dgm:prSet/>
      <dgm:spPr>
        <a:ln w="76200">
          <a:solidFill>
            <a:srgbClr val="002060"/>
          </a:solidFill>
        </a:ln>
      </dgm:spPr>
      <dgm:t>
        <a:bodyPr/>
        <a:lstStyle/>
        <a:p>
          <a:endParaRPr lang="en-US"/>
        </a:p>
      </dgm:t>
    </dgm:pt>
    <dgm:pt modelId="{D32097A1-0071-4C30-B8C0-C9EA1592BBDE}" type="pres">
      <dgm:prSet presAssocID="{C96BD768-6D81-47A4-8E40-66CCA8867B2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D310767-DC38-4B98-9868-D55380127CE4}" type="pres">
      <dgm:prSet presAssocID="{C24053FB-D941-4B66-9243-325CE27C68A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E8F75F-8FEF-4E91-90DB-426416FBA502}" type="pres">
      <dgm:prSet presAssocID="{C24053FB-D941-4B66-9243-325CE27C68A7}" presName="spNode" presStyleCnt="0"/>
      <dgm:spPr/>
    </dgm:pt>
    <dgm:pt modelId="{EDA99C45-AB0D-40AB-951D-27D1D62388CB}" type="pres">
      <dgm:prSet presAssocID="{6954FBA3-06B9-46A1-8723-D7B3551374A7}" presName="sibTrans" presStyleLbl="sibTrans1D1" presStyleIdx="0" presStyleCnt="4"/>
      <dgm:spPr/>
      <dgm:t>
        <a:bodyPr/>
        <a:lstStyle/>
        <a:p>
          <a:endParaRPr lang="en-US"/>
        </a:p>
      </dgm:t>
    </dgm:pt>
    <dgm:pt modelId="{16EBF2C3-5ED8-491B-ABB1-DF9FE5FE4998}" type="pres">
      <dgm:prSet presAssocID="{7BC6BECE-4952-4696-9765-12B0CC8B1999}" presName="node" presStyleLbl="node1" presStyleIdx="1" presStyleCnt="4" custRadScaleRad="979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025AAC-8952-4B36-AF90-F87B87AD2762}" type="pres">
      <dgm:prSet presAssocID="{7BC6BECE-4952-4696-9765-12B0CC8B1999}" presName="spNode" presStyleCnt="0"/>
      <dgm:spPr/>
    </dgm:pt>
    <dgm:pt modelId="{62B8ADC2-986F-41B2-B320-3CD36929935F}" type="pres">
      <dgm:prSet presAssocID="{3DE14162-AE52-4054-9697-80D0C8BAA9C8}" presName="sibTrans" presStyleLbl="sibTrans1D1" presStyleIdx="1" presStyleCnt="4"/>
      <dgm:spPr/>
      <dgm:t>
        <a:bodyPr/>
        <a:lstStyle/>
        <a:p>
          <a:endParaRPr lang="en-US"/>
        </a:p>
      </dgm:t>
    </dgm:pt>
    <dgm:pt modelId="{F29873A4-F5A9-45F6-8DBA-AB4D1CBE7D34}" type="pres">
      <dgm:prSet presAssocID="{E469BF14-FB80-4772-B97A-D7AE9E3541F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58BDF5-F07E-4AE7-A933-FAFEBB5A9E53}" type="pres">
      <dgm:prSet presAssocID="{E469BF14-FB80-4772-B97A-D7AE9E3541FC}" presName="spNode" presStyleCnt="0"/>
      <dgm:spPr/>
    </dgm:pt>
    <dgm:pt modelId="{D97B4977-AA26-4979-9466-B9CF8D05E6AC}" type="pres">
      <dgm:prSet presAssocID="{428FBA51-2312-47CF-9101-7B1303CB3649}" presName="sibTrans" presStyleLbl="sibTrans1D1" presStyleIdx="2" presStyleCnt="4"/>
      <dgm:spPr/>
      <dgm:t>
        <a:bodyPr/>
        <a:lstStyle/>
        <a:p>
          <a:endParaRPr lang="en-US"/>
        </a:p>
      </dgm:t>
    </dgm:pt>
    <dgm:pt modelId="{69D6D85E-CE57-4261-A8FD-0C991A8A9FEC}" type="pres">
      <dgm:prSet presAssocID="{9302BA07-5C63-4219-BC63-353B43FA79B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3A0A24-2D74-40F4-AD32-F00A5629967A}" type="pres">
      <dgm:prSet presAssocID="{9302BA07-5C63-4219-BC63-353B43FA79B8}" presName="spNode" presStyleCnt="0"/>
      <dgm:spPr/>
    </dgm:pt>
    <dgm:pt modelId="{C8D839A9-855D-4CC1-B898-1EC5FA10495C}" type="pres">
      <dgm:prSet presAssocID="{EF0F0B16-F02E-4030-BE0A-51B4831DADBD}" presName="sibTrans" presStyleLbl="sibTrans1D1" presStyleIdx="3" presStyleCnt="4"/>
      <dgm:spPr/>
      <dgm:t>
        <a:bodyPr/>
        <a:lstStyle/>
        <a:p>
          <a:endParaRPr lang="en-US"/>
        </a:p>
      </dgm:t>
    </dgm:pt>
  </dgm:ptLst>
  <dgm:cxnLst>
    <dgm:cxn modelId="{795EB80E-10BF-4837-93F7-A6054D61FB96}" type="presOf" srcId="{9302BA07-5C63-4219-BC63-353B43FA79B8}" destId="{69D6D85E-CE57-4261-A8FD-0C991A8A9FEC}" srcOrd="0" destOrd="0" presId="urn:microsoft.com/office/officeart/2005/8/layout/cycle5"/>
    <dgm:cxn modelId="{2D7A4058-B346-4A7D-AD83-D4F12DA1E482}" type="presOf" srcId="{428FBA51-2312-47CF-9101-7B1303CB3649}" destId="{D97B4977-AA26-4979-9466-B9CF8D05E6AC}" srcOrd="0" destOrd="0" presId="urn:microsoft.com/office/officeart/2005/8/layout/cycle5"/>
    <dgm:cxn modelId="{1B177D77-CAF0-4592-B194-49D6EB98D4E0}" type="presOf" srcId="{E469BF14-FB80-4772-B97A-D7AE9E3541FC}" destId="{F29873A4-F5A9-45F6-8DBA-AB4D1CBE7D34}" srcOrd="0" destOrd="0" presId="urn:microsoft.com/office/officeart/2005/8/layout/cycle5"/>
    <dgm:cxn modelId="{1DB0D1CF-8221-46AF-AAE1-2796EA2CBE27}" type="presOf" srcId="{6954FBA3-06B9-46A1-8723-D7B3551374A7}" destId="{EDA99C45-AB0D-40AB-951D-27D1D62388CB}" srcOrd="0" destOrd="0" presId="urn:microsoft.com/office/officeart/2005/8/layout/cycle5"/>
    <dgm:cxn modelId="{29A103FD-E857-45C2-8426-45EC460DD1C1}" type="presOf" srcId="{3DE14162-AE52-4054-9697-80D0C8BAA9C8}" destId="{62B8ADC2-986F-41B2-B320-3CD36929935F}" srcOrd="0" destOrd="0" presId="urn:microsoft.com/office/officeart/2005/8/layout/cycle5"/>
    <dgm:cxn modelId="{CF12FAF2-DDA9-490B-8660-2B4A023A9338}" type="presOf" srcId="{C96BD768-6D81-47A4-8E40-66CCA8867B27}" destId="{D32097A1-0071-4C30-B8C0-C9EA1592BBDE}" srcOrd="0" destOrd="0" presId="urn:microsoft.com/office/officeart/2005/8/layout/cycle5"/>
    <dgm:cxn modelId="{7941ACCA-FFD7-40AB-A602-DDAFA235F50F}" type="presOf" srcId="{EF0F0B16-F02E-4030-BE0A-51B4831DADBD}" destId="{C8D839A9-855D-4CC1-B898-1EC5FA10495C}" srcOrd="0" destOrd="0" presId="urn:microsoft.com/office/officeart/2005/8/layout/cycle5"/>
    <dgm:cxn modelId="{50DBBB43-2A59-4955-BA14-6170377455AC}" srcId="{C96BD768-6D81-47A4-8E40-66CCA8867B27}" destId="{9302BA07-5C63-4219-BC63-353B43FA79B8}" srcOrd="3" destOrd="0" parTransId="{2DFDFB64-E462-4089-8ACF-AAB942A2B72C}" sibTransId="{EF0F0B16-F02E-4030-BE0A-51B4831DADBD}"/>
    <dgm:cxn modelId="{70F3E038-AD32-4585-B969-A2EC3D8B3A02}" type="presOf" srcId="{C24053FB-D941-4B66-9243-325CE27C68A7}" destId="{FD310767-DC38-4B98-9868-D55380127CE4}" srcOrd="0" destOrd="0" presId="urn:microsoft.com/office/officeart/2005/8/layout/cycle5"/>
    <dgm:cxn modelId="{AF5E32FA-D261-49A3-B117-F1AB742000C5}" type="presOf" srcId="{7BC6BECE-4952-4696-9765-12B0CC8B1999}" destId="{16EBF2C3-5ED8-491B-ABB1-DF9FE5FE4998}" srcOrd="0" destOrd="0" presId="urn:microsoft.com/office/officeart/2005/8/layout/cycle5"/>
    <dgm:cxn modelId="{15EDD493-E304-4647-A97F-AC8B1813EE87}" srcId="{C96BD768-6D81-47A4-8E40-66CCA8867B27}" destId="{7BC6BECE-4952-4696-9765-12B0CC8B1999}" srcOrd="1" destOrd="0" parTransId="{280F215F-4D5E-4005-BBF7-58F5D51EEBC9}" sibTransId="{3DE14162-AE52-4054-9697-80D0C8BAA9C8}"/>
    <dgm:cxn modelId="{495D0325-3DEA-4BFC-AD1A-D29B7A94BE6F}" srcId="{C96BD768-6D81-47A4-8E40-66CCA8867B27}" destId="{E469BF14-FB80-4772-B97A-D7AE9E3541FC}" srcOrd="2" destOrd="0" parTransId="{1E917797-3622-44D0-AD07-14CE23AFCA50}" sibTransId="{428FBA51-2312-47CF-9101-7B1303CB3649}"/>
    <dgm:cxn modelId="{3FCFED69-FA17-42E1-9C1C-69A87441E33A}" srcId="{C96BD768-6D81-47A4-8E40-66CCA8867B27}" destId="{C24053FB-D941-4B66-9243-325CE27C68A7}" srcOrd="0" destOrd="0" parTransId="{7FBCEE52-984B-491F-A96E-5FFBEEB0E7CA}" sibTransId="{6954FBA3-06B9-46A1-8723-D7B3551374A7}"/>
    <dgm:cxn modelId="{26BCFAEC-1F2D-4E90-8302-D78F8DDE9925}" type="presParOf" srcId="{D32097A1-0071-4C30-B8C0-C9EA1592BBDE}" destId="{FD310767-DC38-4B98-9868-D55380127CE4}" srcOrd="0" destOrd="0" presId="urn:microsoft.com/office/officeart/2005/8/layout/cycle5"/>
    <dgm:cxn modelId="{BDB3EFCF-24F5-4975-AF91-48FA69AF4385}" type="presParOf" srcId="{D32097A1-0071-4C30-B8C0-C9EA1592BBDE}" destId="{4AE8F75F-8FEF-4E91-90DB-426416FBA502}" srcOrd="1" destOrd="0" presId="urn:microsoft.com/office/officeart/2005/8/layout/cycle5"/>
    <dgm:cxn modelId="{090DD8B2-875F-4C6A-A244-8AE07EA08A12}" type="presParOf" srcId="{D32097A1-0071-4C30-B8C0-C9EA1592BBDE}" destId="{EDA99C45-AB0D-40AB-951D-27D1D62388CB}" srcOrd="2" destOrd="0" presId="urn:microsoft.com/office/officeart/2005/8/layout/cycle5"/>
    <dgm:cxn modelId="{F396452D-9EA3-4D68-9812-63A78F9D8808}" type="presParOf" srcId="{D32097A1-0071-4C30-B8C0-C9EA1592BBDE}" destId="{16EBF2C3-5ED8-491B-ABB1-DF9FE5FE4998}" srcOrd="3" destOrd="0" presId="urn:microsoft.com/office/officeart/2005/8/layout/cycle5"/>
    <dgm:cxn modelId="{B3C03E59-533E-4F4A-BA3E-9757735728CE}" type="presParOf" srcId="{D32097A1-0071-4C30-B8C0-C9EA1592BBDE}" destId="{FC025AAC-8952-4B36-AF90-F87B87AD2762}" srcOrd="4" destOrd="0" presId="urn:microsoft.com/office/officeart/2005/8/layout/cycle5"/>
    <dgm:cxn modelId="{C79871E2-DDF6-469A-8261-8D459BC5BB78}" type="presParOf" srcId="{D32097A1-0071-4C30-B8C0-C9EA1592BBDE}" destId="{62B8ADC2-986F-41B2-B320-3CD36929935F}" srcOrd="5" destOrd="0" presId="urn:microsoft.com/office/officeart/2005/8/layout/cycle5"/>
    <dgm:cxn modelId="{6C40BE01-B016-4177-9278-2A4652AECACB}" type="presParOf" srcId="{D32097A1-0071-4C30-B8C0-C9EA1592BBDE}" destId="{F29873A4-F5A9-45F6-8DBA-AB4D1CBE7D34}" srcOrd="6" destOrd="0" presId="urn:microsoft.com/office/officeart/2005/8/layout/cycle5"/>
    <dgm:cxn modelId="{8521EA19-B2CA-4A14-9788-04E79D4A4F82}" type="presParOf" srcId="{D32097A1-0071-4C30-B8C0-C9EA1592BBDE}" destId="{2D58BDF5-F07E-4AE7-A933-FAFEBB5A9E53}" srcOrd="7" destOrd="0" presId="urn:microsoft.com/office/officeart/2005/8/layout/cycle5"/>
    <dgm:cxn modelId="{125E3E60-D1F3-4E9D-A3D9-5F074063FCE7}" type="presParOf" srcId="{D32097A1-0071-4C30-B8C0-C9EA1592BBDE}" destId="{D97B4977-AA26-4979-9466-B9CF8D05E6AC}" srcOrd="8" destOrd="0" presId="urn:microsoft.com/office/officeart/2005/8/layout/cycle5"/>
    <dgm:cxn modelId="{6246C0DE-AA2C-4356-956F-D5206CF4F1C6}" type="presParOf" srcId="{D32097A1-0071-4C30-B8C0-C9EA1592BBDE}" destId="{69D6D85E-CE57-4261-A8FD-0C991A8A9FEC}" srcOrd="9" destOrd="0" presId="urn:microsoft.com/office/officeart/2005/8/layout/cycle5"/>
    <dgm:cxn modelId="{F262549B-929A-4180-A912-D70DBD127945}" type="presParOf" srcId="{D32097A1-0071-4C30-B8C0-C9EA1592BBDE}" destId="{643A0A24-2D74-40F4-AD32-F00A5629967A}" srcOrd="10" destOrd="0" presId="urn:microsoft.com/office/officeart/2005/8/layout/cycle5"/>
    <dgm:cxn modelId="{EA865DD1-EB73-4348-8DAB-A80F66A4CE6B}" type="presParOf" srcId="{D32097A1-0071-4C30-B8C0-C9EA1592BBDE}" destId="{C8D839A9-855D-4CC1-B898-1EC5FA10495C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2B2CA1-8EB2-4931-8387-0C3ED1EAFEBE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772CCD57-8862-4FB1-8589-7BC0465393AD}">
      <dgm:prSet phldrT="[Text]" custT="1"/>
      <dgm:spPr/>
      <dgm:t>
        <a:bodyPr/>
        <a:lstStyle/>
        <a:p>
          <a:r>
            <a:rPr lang="en-IN" sz="2400" b="1" dirty="0" smtClean="0"/>
            <a:t>Social</a:t>
          </a:r>
          <a:endParaRPr lang="en-US" sz="2400" b="1" dirty="0"/>
        </a:p>
      </dgm:t>
    </dgm:pt>
    <dgm:pt modelId="{00404052-1642-48B1-B68D-C3092EA55A48}" type="parTrans" cxnId="{A48BB91E-D83C-466D-A4FD-82A647843555}">
      <dgm:prSet/>
      <dgm:spPr/>
      <dgm:t>
        <a:bodyPr/>
        <a:lstStyle/>
        <a:p>
          <a:endParaRPr lang="en-US"/>
        </a:p>
      </dgm:t>
    </dgm:pt>
    <dgm:pt modelId="{C3ABB97B-70EE-49CA-9434-24C18C8C5D4C}" type="sibTrans" cxnId="{A48BB91E-D83C-466D-A4FD-82A647843555}">
      <dgm:prSet/>
      <dgm:spPr/>
      <dgm:t>
        <a:bodyPr/>
        <a:lstStyle/>
        <a:p>
          <a:endParaRPr lang="en-US"/>
        </a:p>
      </dgm:t>
    </dgm:pt>
    <dgm:pt modelId="{D1A366C8-F8FA-4A8A-AF78-7A065DF59F67}">
      <dgm:prSet phldrT="[Text]" custT="1"/>
      <dgm:spPr/>
      <dgm:t>
        <a:bodyPr/>
        <a:lstStyle/>
        <a:p>
          <a:r>
            <a:rPr lang="en-IN" sz="2400" b="1" dirty="0" smtClean="0"/>
            <a:t>  Economic</a:t>
          </a:r>
          <a:endParaRPr lang="en-US" sz="2400" b="1" dirty="0"/>
        </a:p>
      </dgm:t>
    </dgm:pt>
    <dgm:pt modelId="{47F41215-5C92-4209-81F5-6030A29DD7FD}" type="parTrans" cxnId="{6EA13257-0AE2-4AF0-A10A-377590D1DC67}">
      <dgm:prSet/>
      <dgm:spPr/>
      <dgm:t>
        <a:bodyPr/>
        <a:lstStyle/>
        <a:p>
          <a:endParaRPr lang="en-US"/>
        </a:p>
      </dgm:t>
    </dgm:pt>
    <dgm:pt modelId="{43311EF0-DA9E-4DAC-871D-31D760556250}" type="sibTrans" cxnId="{6EA13257-0AE2-4AF0-A10A-377590D1DC67}">
      <dgm:prSet/>
      <dgm:spPr/>
      <dgm:t>
        <a:bodyPr/>
        <a:lstStyle/>
        <a:p>
          <a:endParaRPr lang="en-US"/>
        </a:p>
      </dgm:t>
    </dgm:pt>
    <dgm:pt modelId="{C507B70E-389F-40ED-8069-A027EC1947B3}">
      <dgm:prSet phldrT="[Text]" custT="1"/>
      <dgm:spPr/>
      <dgm:t>
        <a:bodyPr/>
        <a:lstStyle/>
        <a:p>
          <a:r>
            <a:rPr lang="en-IN" sz="1800" b="1" dirty="0" smtClean="0"/>
            <a:t>Environmental</a:t>
          </a:r>
          <a:endParaRPr lang="en-US" sz="1800" b="1" dirty="0"/>
        </a:p>
      </dgm:t>
    </dgm:pt>
    <dgm:pt modelId="{D6F37CA7-238F-402A-9CDB-360B96F3F756}" type="parTrans" cxnId="{B0010C47-E5B7-45AE-8731-5D32C175CF02}">
      <dgm:prSet/>
      <dgm:spPr/>
      <dgm:t>
        <a:bodyPr/>
        <a:lstStyle/>
        <a:p>
          <a:endParaRPr lang="en-US"/>
        </a:p>
      </dgm:t>
    </dgm:pt>
    <dgm:pt modelId="{B0C142A4-03C4-405D-8611-0ABCEE78B16E}" type="sibTrans" cxnId="{B0010C47-E5B7-45AE-8731-5D32C175CF02}">
      <dgm:prSet/>
      <dgm:spPr/>
      <dgm:t>
        <a:bodyPr/>
        <a:lstStyle/>
        <a:p>
          <a:endParaRPr lang="en-US"/>
        </a:p>
      </dgm:t>
    </dgm:pt>
    <dgm:pt modelId="{6C3BBB82-2BE5-4CE4-B767-1103BC4C8AEC}" type="pres">
      <dgm:prSet presAssocID="{292B2CA1-8EB2-4931-8387-0C3ED1EAFEBE}" presName="compositeShape" presStyleCnt="0">
        <dgm:presLayoutVars>
          <dgm:chMax val="7"/>
          <dgm:dir/>
          <dgm:resizeHandles val="exact"/>
        </dgm:presLayoutVars>
      </dgm:prSet>
      <dgm:spPr/>
    </dgm:pt>
    <dgm:pt modelId="{F900EE25-6DD2-4FF4-818B-34B9D9ADDB07}" type="pres">
      <dgm:prSet presAssocID="{772CCD57-8862-4FB1-8589-7BC0465393AD}" presName="circ1" presStyleLbl="vennNode1" presStyleIdx="0" presStyleCnt="3" custScaleY="106330"/>
      <dgm:spPr/>
      <dgm:t>
        <a:bodyPr/>
        <a:lstStyle/>
        <a:p>
          <a:endParaRPr lang="en-US"/>
        </a:p>
      </dgm:t>
    </dgm:pt>
    <dgm:pt modelId="{DAF33092-16BC-410C-A8A9-549142533DE3}" type="pres">
      <dgm:prSet presAssocID="{772CCD57-8862-4FB1-8589-7BC0465393A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502457-B686-4435-906C-9DB2F338072A}" type="pres">
      <dgm:prSet presAssocID="{D1A366C8-F8FA-4A8A-AF78-7A065DF59F67}" presName="circ2" presStyleLbl="vennNode1" presStyleIdx="1" presStyleCnt="3" custScaleX="111573"/>
      <dgm:spPr/>
      <dgm:t>
        <a:bodyPr/>
        <a:lstStyle/>
        <a:p>
          <a:endParaRPr lang="en-US"/>
        </a:p>
      </dgm:t>
    </dgm:pt>
    <dgm:pt modelId="{18C4F44D-2147-4E3F-B52C-6443936901D0}" type="pres">
      <dgm:prSet presAssocID="{D1A366C8-F8FA-4A8A-AF78-7A065DF59F6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9A3190-4B93-4D51-A1BC-7A46F1EB331A}" type="pres">
      <dgm:prSet presAssocID="{C507B70E-389F-40ED-8069-A027EC1947B3}" presName="circ3" presStyleLbl="vennNode1" presStyleIdx="2" presStyleCnt="3" custScaleX="115078"/>
      <dgm:spPr/>
      <dgm:t>
        <a:bodyPr/>
        <a:lstStyle/>
        <a:p>
          <a:endParaRPr lang="en-US"/>
        </a:p>
      </dgm:t>
    </dgm:pt>
    <dgm:pt modelId="{2B3DAA75-2B7B-459B-9674-CD9753895EDB}" type="pres">
      <dgm:prSet presAssocID="{C507B70E-389F-40ED-8069-A027EC1947B3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F87E29B-C1EF-45F8-893B-16EC8459CB0C}" type="presOf" srcId="{D1A366C8-F8FA-4A8A-AF78-7A065DF59F67}" destId="{18C4F44D-2147-4E3F-B52C-6443936901D0}" srcOrd="1" destOrd="0" presId="urn:microsoft.com/office/officeart/2005/8/layout/venn1"/>
    <dgm:cxn modelId="{E8C558B1-31FD-4B6C-A225-6F1D7CE1EFC7}" type="presOf" srcId="{772CCD57-8862-4FB1-8589-7BC0465393AD}" destId="{F900EE25-6DD2-4FF4-818B-34B9D9ADDB07}" srcOrd="0" destOrd="0" presId="urn:microsoft.com/office/officeart/2005/8/layout/venn1"/>
    <dgm:cxn modelId="{6EA13257-0AE2-4AF0-A10A-377590D1DC67}" srcId="{292B2CA1-8EB2-4931-8387-0C3ED1EAFEBE}" destId="{D1A366C8-F8FA-4A8A-AF78-7A065DF59F67}" srcOrd="1" destOrd="0" parTransId="{47F41215-5C92-4209-81F5-6030A29DD7FD}" sibTransId="{43311EF0-DA9E-4DAC-871D-31D760556250}"/>
    <dgm:cxn modelId="{4BC7B4B0-27D5-4779-8047-3BE1A3D44A7C}" type="presOf" srcId="{C507B70E-389F-40ED-8069-A027EC1947B3}" destId="{6F9A3190-4B93-4D51-A1BC-7A46F1EB331A}" srcOrd="0" destOrd="0" presId="urn:microsoft.com/office/officeart/2005/8/layout/venn1"/>
    <dgm:cxn modelId="{C599335E-8AF5-4F29-A009-3F4A42E0DD42}" type="presOf" srcId="{D1A366C8-F8FA-4A8A-AF78-7A065DF59F67}" destId="{C3502457-B686-4435-906C-9DB2F338072A}" srcOrd="0" destOrd="0" presId="urn:microsoft.com/office/officeart/2005/8/layout/venn1"/>
    <dgm:cxn modelId="{B0010C47-E5B7-45AE-8731-5D32C175CF02}" srcId="{292B2CA1-8EB2-4931-8387-0C3ED1EAFEBE}" destId="{C507B70E-389F-40ED-8069-A027EC1947B3}" srcOrd="2" destOrd="0" parTransId="{D6F37CA7-238F-402A-9CDB-360B96F3F756}" sibTransId="{B0C142A4-03C4-405D-8611-0ABCEE78B16E}"/>
    <dgm:cxn modelId="{A48BB91E-D83C-466D-A4FD-82A647843555}" srcId="{292B2CA1-8EB2-4931-8387-0C3ED1EAFEBE}" destId="{772CCD57-8862-4FB1-8589-7BC0465393AD}" srcOrd="0" destOrd="0" parTransId="{00404052-1642-48B1-B68D-C3092EA55A48}" sibTransId="{C3ABB97B-70EE-49CA-9434-24C18C8C5D4C}"/>
    <dgm:cxn modelId="{BDEA08BD-FE3D-4B20-A8B6-20DF28073A15}" type="presOf" srcId="{C507B70E-389F-40ED-8069-A027EC1947B3}" destId="{2B3DAA75-2B7B-459B-9674-CD9753895EDB}" srcOrd="1" destOrd="0" presId="urn:microsoft.com/office/officeart/2005/8/layout/venn1"/>
    <dgm:cxn modelId="{29CDCF00-2092-4A9F-876B-B731351541C5}" type="presOf" srcId="{292B2CA1-8EB2-4931-8387-0C3ED1EAFEBE}" destId="{6C3BBB82-2BE5-4CE4-B767-1103BC4C8AEC}" srcOrd="0" destOrd="0" presId="urn:microsoft.com/office/officeart/2005/8/layout/venn1"/>
    <dgm:cxn modelId="{B4A5F2E6-7F1B-40C1-84F9-D4085A9379EB}" type="presOf" srcId="{772CCD57-8862-4FB1-8589-7BC0465393AD}" destId="{DAF33092-16BC-410C-A8A9-549142533DE3}" srcOrd="1" destOrd="0" presId="urn:microsoft.com/office/officeart/2005/8/layout/venn1"/>
    <dgm:cxn modelId="{D4258F7E-799D-4219-8C7D-08D254EE101D}" type="presParOf" srcId="{6C3BBB82-2BE5-4CE4-B767-1103BC4C8AEC}" destId="{F900EE25-6DD2-4FF4-818B-34B9D9ADDB07}" srcOrd="0" destOrd="0" presId="urn:microsoft.com/office/officeart/2005/8/layout/venn1"/>
    <dgm:cxn modelId="{258CB466-AEAA-4486-8568-CE9FAADDFCA4}" type="presParOf" srcId="{6C3BBB82-2BE5-4CE4-B767-1103BC4C8AEC}" destId="{DAF33092-16BC-410C-A8A9-549142533DE3}" srcOrd="1" destOrd="0" presId="urn:microsoft.com/office/officeart/2005/8/layout/venn1"/>
    <dgm:cxn modelId="{AFA957B1-39D8-4085-B2BC-1760B4E89543}" type="presParOf" srcId="{6C3BBB82-2BE5-4CE4-B767-1103BC4C8AEC}" destId="{C3502457-B686-4435-906C-9DB2F338072A}" srcOrd="2" destOrd="0" presId="urn:microsoft.com/office/officeart/2005/8/layout/venn1"/>
    <dgm:cxn modelId="{04955B64-E8BE-4232-9319-6EE3F303B9DE}" type="presParOf" srcId="{6C3BBB82-2BE5-4CE4-B767-1103BC4C8AEC}" destId="{18C4F44D-2147-4E3F-B52C-6443936901D0}" srcOrd="3" destOrd="0" presId="urn:microsoft.com/office/officeart/2005/8/layout/venn1"/>
    <dgm:cxn modelId="{B08FA894-BCC7-43A6-BD6A-6606D0E586F1}" type="presParOf" srcId="{6C3BBB82-2BE5-4CE4-B767-1103BC4C8AEC}" destId="{6F9A3190-4B93-4D51-A1BC-7A46F1EB331A}" srcOrd="4" destOrd="0" presId="urn:microsoft.com/office/officeart/2005/8/layout/venn1"/>
    <dgm:cxn modelId="{18670E0B-2BE5-40C0-AB2F-9C6F8D8310F9}" type="presParOf" srcId="{6C3BBB82-2BE5-4CE4-B767-1103BC4C8AEC}" destId="{2B3DAA75-2B7B-459B-9674-CD9753895EDB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310767-DC38-4B98-9868-D55380127CE4}">
      <dsp:nvSpPr>
        <dsp:cNvPr id="0" name=""/>
        <dsp:cNvSpPr/>
      </dsp:nvSpPr>
      <dsp:spPr>
        <a:xfrm>
          <a:off x="2345577" y="2036"/>
          <a:ext cx="1285508" cy="8355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  <a:sp3d extrusionH="28000" prstMaterial="matte"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/>
            <a:t>Identify the Needs</a:t>
          </a:r>
          <a:endParaRPr lang="en-US" sz="1800" b="1" kern="1200" dirty="0"/>
        </a:p>
      </dsp:txBody>
      <dsp:txXfrm>
        <a:off x="2386367" y="42826"/>
        <a:ext cx="1203928" cy="754000"/>
      </dsp:txXfrm>
    </dsp:sp>
    <dsp:sp modelId="{EDA99C45-AB0D-40AB-951D-27D1D62388CB}">
      <dsp:nvSpPr>
        <dsp:cNvPr id="0" name=""/>
        <dsp:cNvSpPr/>
      </dsp:nvSpPr>
      <dsp:spPr>
        <a:xfrm>
          <a:off x="1572642" y="400582"/>
          <a:ext cx="2760747" cy="2760747"/>
        </a:xfrm>
        <a:custGeom>
          <a:avLst/>
          <a:gdLst/>
          <a:ahLst/>
          <a:cxnLst/>
          <a:rect l="0" t="0" r="0" b="0"/>
          <a:pathLst>
            <a:path>
              <a:moveTo>
                <a:pt x="2229622" y="292160"/>
              </a:moveTo>
              <a:arcTo wR="1380373" hR="1380373" stAng="18478122" swAng="1602117"/>
            </a:path>
          </a:pathLst>
        </a:custGeom>
        <a:noFill/>
        <a:ln w="76200" cap="flat" cmpd="sng" algn="ctr">
          <a:solidFill>
            <a:srgbClr val="002060"/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EBF2C3-5ED8-491B-ABB1-DF9FE5FE4998}">
      <dsp:nvSpPr>
        <dsp:cNvPr id="0" name=""/>
        <dsp:cNvSpPr/>
      </dsp:nvSpPr>
      <dsp:spPr>
        <a:xfrm>
          <a:off x="3697999" y="1382409"/>
          <a:ext cx="1285508" cy="8355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  <a:sp3d extrusionH="28000" prstMaterial="matte"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err="1" smtClean="0"/>
            <a:t>Analyze</a:t>
          </a:r>
          <a:r>
            <a:rPr lang="en-IN" sz="1800" b="1" kern="1200" dirty="0" smtClean="0"/>
            <a:t> Current Process</a:t>
          </a:r>
          <a:endParaRPr lang="en-US" sz="1800" b="1" kern="1200" dirty="0"/>
        </a:p>
      </dsp:txBody>
      <dsp:txXfrm>
        <a:off x="3738789" y="1423199"/>
        <a:ext cx="1203928" cy="754000"/>
      </dsp:txXfrm>
    </dsp:sp>
    <dsp:sp modelId="{62B8ADC2-986F-41B2-B320-3CD36929935F}">
      <dsp:nvSpPr>
        <dsp:cNvPr id="0" name=""/>
        <dsp:cNvSpPr/>
      </dsp:nvSpPr>
      <dsp:spPr>
        <a:xfrm>
          <a:off x="1572642" y="439069"/>
          <a:ext cx="2760747" cy="2760747"/>
        </a:xfrm>
        <a:custGeom>
          <a:avLst/>
          <a:gdLst/>
          <a:ahLst/>
          <a:cxnLst/>
          <a:rect l="0" t="0" r="0" b="0"/>
          <a:pathLst>
            <a:path>
              <a:moveTo>
                <a:pt x="2628043" y="1970926"/>
              </a:moveTo>
              <a:arcTo wR="1380373" hR="1380373" stAng="1519761" swAng="1602117"/>
            </a:path>
          </a:pathLst>
        </a:custGeom>
        <a:noFill/>
        <a:ln w="76200" cap="flat" cmpd="sng" algn="ctr">
          <a:solidFill>
            <a:srgbClr val="002060"/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9873A4-F5A9-45F6-8DBA-AB4D1CBE7D34}">
      <dsp:nvSpPr>
        <dsp:cNvPr id="0" name=""/>
        <dsp:cNvSpPr/>
      </dsp:nvSpPr>
      <dsp:spPr>
        <a:xfrm>
          <a:off x="2345577" y="2762783"/>
          <a:ext cx="1285508" cy="8355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  <a:sp3d extrusionH="28000" prstMaterial="matte"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 smtClean="0"/>
            <a:t>Design revised processes</a:t>
          </a:r>
          <a:endParaRPr lang="en-US" sz="1600" b="1" kern="1200" dirty="0"/>
        </a:p>
      </dsp:txBody>
      <dsp:txXfrm>
        <a:off x="2386367" y="2803573"/>
        <a:ext cx="1203928" cy="754000"/>
      </dsp:txXfrm>
    </dsp:sp>
    <dsp:sp modelId="{D97B4977-AA26-4979-9466-B9CF8D05E6AC}">
      <dsp:nvSpPr>
        <dsp:cNvPr id="0" name=""/>
        <dsp:cNvSpPr/>
      </dsp:nvSpPr>
      <dsp:spPr>
        <a:xfrm>
          <a:off x="1607958" y="419826"/>
          <a:ext cx="2760747" cy="2760747"/>
        </a:xfrm>
        <a:custGeom>
          <a:avLst/>
          <a:gdLst/>
          <a:ahLst/>
          <a:cxnLst/>
          <a:rect l="0" t="0" r="0" b="0"/>
          <a:pathLst>
            <a:path>
              <a:moveTo>
                <a:pt x="560193" y="2490659"/>
              </a:moveTo>
              <a:arcTo wR="1380373" hR="1380373" stAng="7587222" swAng="1633584"/>
            </a:path>
          </a:pathLst>
        </a:custGeom>
        <a:noFill/>
        <a:ln w="76200" cap="flat" cmpd="sng" algn="ctr">
          <a:solidFill>
            <a:srgbClr val="002060"/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D6D85E-CE57-4261-A8FD-0C991A8A9FEC}">
      <dsp:nvSpPr>
        <dsp:cNvPr id="0" name=""/>
        <dsp:cNvSpPr/>
      </dsp:nvSpPr>
      <dsp:spPr>
        <a:xfrm>
          <a:off x="965204" y="1382409"/>
          <a:ext cx="1285508" cy="8355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  <a:sp3d extrusionH="28000" prstMaterial="matte"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/>
            <a:t>Implement revised processes</a:t>
          </a:r>
          <a:endParaRPr lang="en-US" sz="1800" b="1" kern="1200" dirty="0"/>
        </a:p>
      </dsp:txBody>
      <dsp:txXfrm>
        <a:off x="1005994" y="1423199"/>
        <a:ext cx="1203928" cy="754000"/>
      </dsp:txXfrm>
    </dsp:sp>
    <dsp:sp modelId="{C8D839A9-855D-4CC1-B898-1EC5FA10495C}">
      <dsp:nvSpPr>
        <dsp:cNvPr id="0" name=""/>
        <dsp:cNvSpPr/>
      </dsp:nvSpPr>
      <dsp:spPr>
        <a:xfrm>
          <a:off x="1607958" y="419826"/>
          <a:ext cx="2760747" cy="2760747"/>
        </a:xfrm>
        <a:custGeom>
          <a:avLst/>
          <a:gdLst/>
          <a:ahLst/>
          <a:cxnLst/>
          <a:rect l="0" t="0" r="0" b="0"/>
          <a:pathLst>
            <a:path>
              <a:moveTo>
                <a:pt x="143099" y="768340"/>
              </a:moveTo>
              <a:arcTo wR="1380373" hR="1380373" stAng="12379194" swAng="1633584"/>
            </a:path>
          </a:pathLst>
        </a:custGeom>
        <a:noFill/>
        <a:ln w="76200" cap="flat" cmpd="sng" algn="ctr">
          <a:solidFill>
            <a:srgbClr val="002060"/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00EE25-6DD2-4FF4-818B-34B9D9ADDB07}">
      <dsp:nvSpPr>
        <dsp:cNvPr id="0" name=""/>
        <dsp:cNvSpPr/>
      </dsp:nvSpPr>
      <dsp:spPr>
        <a:xfrm>
          <a:off x="1648837" y="67982"/>
          <a:ext cx="2091229" cy="2223604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/>
            <a:t>Social</a:t>
          </a:r>
          <a:endParaRPr lang="en-US" sz="2400" b="1" kern="1200" dirty="0"/>
        </a:p>
      </dsp:txBody>
      <dsp:txXfrm>
        <a:off x="1927668" y="457113"/>
        <a:ext cx="1533568" cy="1000621"/>
      </dsp:txXfrm>
    </dsp:sp>
    <dsp:sp modelId="{C3502457-B686-4435-906C-9DB2F338072A}">
      <dsp:nvSpPr>
        <dsp:cNvPr id="0" name=""/>
        <dsp:cNvSpPr/>
      </dsp:nvSpPr>
      <dsp:spPr>
        <a:xfrm>
          <a:off x="2282413" y="1441188"/>
          <a:ext cx="2333247" cy="2091229"/>
        </a:xfrm>
        <a:prstGeom prst="ellipse">
          <a:avLst/>
        </a:prstGeom>
        <a:solidFill>
          <a:schemeClr val="accent5">
            <a:alpha val="50000"/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/>
            <a:t>  Economic</a:t>
          </a:r>
          <a:endParaRPr lang="en-US" sz="2400" b="1" kern="1200" dirty="0"/>
        </a:p>
      </dsp:txBody>
      <dsp:txXfrm>
        <a:off x="2995998" y="1981422"/>
        <a:ext cx="1399948" cy="1150176"/>
      </dsp:txXfrm>
    </dsp:sp>
    <dsp:sp modelId="{6F9A3190-4B93-4D51-A1BC-7A46F1EB331A}">
      <dsp:nvSpPr>
        <dsp:cNvPr id="0" name=""/>
        <dsp:cNvSpPr/>
      </dsp:nvSpPr>
      <dsp:spPr>
        <a:xfrm>
          <a:off x="736594" y="1441188"/>
          <a:ext cx="2406545" cy="2091229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/>
            <a:t>Environmental</a:t>
          </a:r>
          <a:endParaRPr lang="en-US" sz="1800" b="1" kern="1200" dirty="0"/>
        </a:p>
      </dsp:txBody>
      <dsp:txXfrm>
        <a:off x="963210" y="1981422"/>
        <a:ext cx="1443927" cy="11501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706C8D-5FF2-4CFC-85F3-C88FA3AC4758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AF6482-058C-4C27-A4FA-E0B4C9A43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24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DDF1-AFDC-4E48-85F7-225B46D18827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B864-7081-404C-8DD9-3709B3AF6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954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DDF1-AFDC-4E48-85F7-225B46D18827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B864-7081-404C-8DD9-3709B3AF6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73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DDF1-AFDC-4E48-85F7-225B46D18827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B864-7081-404C-8DD9-3709B3AF6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992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DDF1-AFDC-4E48-85F7-225B46D188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B864-7081-404C-8DD9-3709B3AF65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066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DDF1-AFDC-4E48-85F7-225B46D188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B864-7081-404C-8DD9-3709B3AF65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256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DDF1-AFDC-4E48-85F7-225B46D188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B864-7081-404C-8DD9-3709B3AF65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4528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DDF1-AFDC-4E48-85F7-225B46D188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B864-7081-404C-8DD9-3709B3AF65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7538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DDF1-AFDC-4E48-85F7-225B46D188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B864-7081-404C-8DD9-3709B3AF65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7930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DDF1-AFDC-4E48-85F7-225B46D188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B864-7081-404C-8DD9-3709B3AF65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2387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DDF1-AFDC-4E48-85F7-225B46D188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B864-7081-404C-8DD9-3709B3AF65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809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DDF1-AFDC-4E48-85F7-225B46D188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B864-7081-404C-8DD9-3709B3AF65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023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DDF1-AFDC-4E48-85F7-225B46D18827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B864-7081-404C-8DD9-3709B3AF6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1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DDF1-AFDC-4E48-85F7-225B46D188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B864-7081-404C-8DD9-3709B3AF65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3493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DDF1-AFDC-4E48-85F7-225B46D188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B864-7081-404C-8DD9-3709B3AF65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8083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DDF1-AFDC-4E48-85F7-225B46D188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B864-7081-404C-8DD9-3709B3AF65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12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DDF1-AFDC-4E48-85F7-225B46D18827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B864-7081-404C-8DD9-3709B3AF6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498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DDF1-AFDC-4E48-85F7-225B46D18827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B864-7081-404C-8DD9-3709B3AF6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933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DDF1-AFDC-4E48-85F7-225B46D18827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B864-7081-404C-8DD9-3709B3AF6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451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DDF1-AFDC-4E48-85F7-225B46D18827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B864-7081-404C-8DD9-3709B3AF6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773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DDF1-AFDC-4E48-85F7-225B46D18827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B864-7081-404C-8DD9-3709B3AF6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122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DDF1-AFDC-4E48-85F7-225B46D18827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B864-7081-404C-8DD9-3709B3AF6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011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DDF1-AFDC-4E48-85F7-225B46D18827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B864-7081-404C-8DD9-3709B3AF6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669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4DDF1-AFDC-4E48-85F7-225B46D18827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0B864-7081-404C-8DD9-3709B3AF6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651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4DDF1-AFDC-4E48-85F7-225B46D188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0B864-7081-404C-8DD9-3709B3AF65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99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059582"/>
            <a:ext cx="4049065" cy="341804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Oval 2"/>
          <p:cNvSpPr/>
          <p:nvPr/>
        </p:nvSpPr>
        <p:spPr>
          <a:xfrm>
            <a:off x="2072759" y="886996"/>
            <a:ext cx="288032" cy="216024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175036" y="4335666"/>
            <a:ext cx="3888432" cy="396324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b="1" i="1" dirty="0" smtClean="0">
                <a:latin typeface="Times New Roman" pitchFamily="18" charset="0"/>
                <a:cs typeface="Times New Roman" pitchFamily="18" charset="0"/>
              </a:rPr>
              <a:t>Track5: Use of Technology to bring innovation in Training </a:t>
            </a:r>
          </a:p>
        </p:txBody>
      </p:sp>
      <p:sp>
        <p:nvSpPr>
          <p:cNvPr id="5" name="Rectangle 4"/>
          <p:cNvSpPr/>
          <p:nvPr/>
        </p:nvSpPr>
        <p:spPr>
          <a:xfrm>
            <a:off x="5004048" y="1347614"/>
            <a:ext cx="39881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Arial Black" pitchFamily="34" charset="0"/>
              </a:rPr>
              <a:t>ATI Training Management Information </a:t>
            </a:r>
            <a:r>
              <a:rPr lang="en-US" b="1" dirty="0" smtClean="0">
                <a:latin typeface="Arial Black" pitchFamily="34" charset="0"/>
              </a:rPr>
              <a:t>System </a:t>
            </a:r>
            <a:r>
              <a:rPr lang="en-US" sz="2400" b="1" dirty="0" smtClean="0">
                <a:latin typeface="+mj-lt"/>
              </a:rPr>
              <a:t>-</a:t>
            </a:r>
            <a:endParaRPr lang="en-US" sz="2400" dirty="0">
              <a:solidFill>
                <a:srgbClr val="FFC000"/>
              </a:solidFill>
              <a:latin typeface="AR DESTINE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95915" y="2787774"/>
            <a:ext cx="23044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Impact" pitchFamily="34" charset="0"/>
                <a:ea typeface="Calibri" pitchFamily="34" charset="0"/>
                <a:cs typeface="Calibri" pitchFamily="34" charset="0"/>
              </a:rPr>
              <a:t>ATI, West Bengal 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575513"/>
            <a:ext cx="1289712" cy="583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330725" y="1969672"/>
            <a:ext cx="29136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i="1" u="sng" dirty="0" smtClean="0">
                <a:solidFill>
                  <a:srgbClr val="0000FF"/>
                </a:solidFill>
              </a:rPr>
              <a:t>www.atiwb.gov.in/courseadmin</a:t>
            </a:r>
            <a:endParaRPr lang="en-US" sz="1600" b="1" i="1" u="sng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66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251520" y="943149"/>
            <a:ext cx="2016224" cy="3644825"/>
            <a:chOff x="251520" y="1245989"/>
            <a:chExt cx="1800200" cy="3341985"/>
          </a:xfrm>
        </p:grpSpPr>
        <p:sp>
          <p:nvSpPr>
            <p:cNvPr id="10" name="Round Diagonal Corner Rectangle 9"/>
            <p:cNvSpPr/>
            <p:nvPr/>
          </p:nvSpPr>
          <p:spPr>
            <a:xfrm>
              <a:off x="251520" y="1635646"/>
              <a:ext cx="1800200" cy="2952328"/>
            </a:xfrm>
            <a:prstGeom prst="round2Diag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+mj-lt"/>
                </a:rPr>
                <a:t>Implementation of </a:t>
              </a:r>
              <a:r>
                <a:rPr lang="en-US" b="1" dirty="0" smtClean="0">
                  <a:solidFill>
                    <a:schemeClr val="tx1"/>
                  </a:solidFill>
                  <a:latin typeface="Comic Sans MS" pitchFamily="66" charset="0"/>
                </a:rPr>
                <a:t>ATMIS</a:t>
              </a:r>
              <a:endParaRPr lang="en-US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09218" y="1245989"/>
              <a:ext cx="8691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2400" b="1" dirty="0" smtClean="0"/>
                <a:t>Input</a:t>
              </a:r>
              <a:endParaRPr lang="en-US" sz="2400" b="1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460018" y="943149"/>
            <a:ext cx="1800200" cy="3632825"/>
            <a:chOff x="2555776" y="1245989"/>
            <a:chExt cx="1800200" cy="3329985"/>
          </a:xfrm>
        </p:grpSpPr>
        <p:sp>
          <p:nvSpPr>
            <p:cNvPr id="28" name="Round Diagonal Corner Rectangle 27"/>
            <p:cNvSpPr/>
            <p:nvPr/>
          </p:nvSpPr>
          <p:spPr>
            <a:xfrm>
              <a:off x="2555776" y="1623646"/>
              <a:ext cx="1800200" cy="2952328"/>
            </a:xfrm>
            <a:prstGeom prst="round2Diag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50000"/>
                </a:spcBef>
                <a:buFont typeface="Arial" charset="0"/>
                <a:buChar char="•"/>
              </a:pPr>
              <a:r>
                <a:rPr lang="en-US" b="1" dirty="0">
                  <a:solidFill>
                    <a:schemeClr val="tx1"/>
                  </a:solidFill>
                  <a:latin typeface="+mj-lt"/>
                </a:rPr>
                <a:t>Dynamic Training Calendar</a:t>
              </a:r>
            </a:p>
            <a:p>
              <a:pPr algn="ctr">
                <a:spcBef>
                  <a:spcPct val="50000"/>
                </a:spcBef>
                <a:buFont typeface="Arial" charset="0"/>
                <a:buChar char="•"/>
              </a:pPr>
              <a:r>
                <a:rPr lang="en-US" b="1" dirty="0">
                  <a:solidFill>
                    <a:schemeClr val="tx1"/>
                  </a:solidFill>
                  <a:latin typeface="+mj-lt"/>
                </a:rPr>
                <a:t>Scope of adding new course , reschedule and cancel existing course 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15816" y="1245989"/>
              <a:ext cx="11031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2400" b="1" dirty="0" smtClean="0"/>
                <a:t>Output</a:t>
              </a:r>
              <a:endParaRPr lang="en-US" sz="2400" b="1" dirty="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416109" y="987574"/>
            <a:ext cx="2520280" cy="3600399"/>
            <a:chOff x="4416109" y="987574"/>
            <a:chExt cx="2520280" cy="3600399"/>
          </a:xfrm>
        </p:grpSpPr>
        <p:sp>
          <p:nvSpPr>
            <p:cNvPr id="29" name="Round Diagonal Corner Rectangle 28"/>
            <p:cNvSpPr/>
            <p:nvPr/>
          </p:nvSpPr>
          <p:spPr>
            <a:xfrm>
              <a:off x="4416109" y="1404813"/>
              <a:ext cx="2520280" cy="3183160"/>
            </a:xfrm>
            <a:prstGeom prst="round2Diag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50000"/>
                </a:spcBef>
                <a:buFont typeface="Arial" charset="0"/>
                <a:buChar char="•"/>
              </a:pPr>
              <a:r>
                <a:rPr lang="en-IN" b="1" dirty="0" smtClean="0">
                  <a:solidFill>
                    <a:schemeClr val="tx1"/>
                  </a:solidFill>
                  <a:latin typeface="+mj-lt"/>
                </a:rPr>
                <a:t>Improvement in Training Management</a:t>
              </a:r>
              <a:endParaRPr lang="en-US" b="1" dirty="0" smtClean="0">
                <a:solidFill>
                  <a:schemeClr val="tx1"/>
                </a:solidFill>
                <a:latin typeface="+mj-lt"/>
              </a:endParaRPr>
            </a:p>
            <a:p>
              <a:pPr algn="ctr">
                <a:spcBef>
                  <a:spcPct val="50000"/>
                </a:spcBef>
                <a:buFont typeface="Arial" charset="0"/>
                <a:buChar char="•"/>
              </a:pPr>
              <a:r>
                <a:rPr lang="en-US" b="1" dirty="0" smtClean="0">
                  <a:solidFill>
                    <a:schemeClr val="tx1"/>
                  </a:solidFill>
                  <a:latin typeface="+mj-lt"/>
                </a:rPr>
                <a:t>Optimal  </a:t>
              </a:r>
              <a:r>
                <a:rPr lang="en-US" b="1" dirty="0">
                  <a:solidFill>
                    <a:schemeClr val="tx1"/>
                  </a:solidFill>
                  <a:latin typeface="+mj-lt"/>
                </a:rPr>
                <a:t>utilization of </a:t>
              </a:r>
              <a:r>
                <a:rPr lang="en-US" b="1" dirty="0" smtClean="0">
                  <a:solidFill>
                    <a:schemeClr val="tx1"/>
                  </a:solidFill>
                  <a:latin typeface="+mj-lt"/>
                </a:rPr>
                <a:t>Resources</a:t>
              </a:r>
              <a:endParaRPr lang="en-US" b="1" dirty="0">
                <a:solidFill>
                  <a:schemeClr val="tx1"/>
                </a:solidFill>
                <a:latin typeface="+mj-lt"/>
              </a:endParaRPr>
            </a:p>
            <a:p>
              <a:pPr algn="ctr">
                <a:spcBef>
                  <a:spcPct val="50000"/>
                </a:spcBef>
                <a:buFont typeface="Arial" charset="0"/>
                <a:buChar char="•"/>
              </a:pPr>
              <a:r>
                <a:rPr lang="en-US" b="1" dirty="0">
                  <a:solidFill>
                    <a:schemeClr val="tx1"/>
                  </a:solidFill>
                  <a:latin typeface="+mj-lt"/>
                </a:rPr>
                <a:t>Better Monitoring structure </a:t>
              </a:r>
              <a:r>
                <a:rPr lang="en-US" b="1" dirty="0" smtClean="0">
                  <a:solidFill>
                    <a:schemeClr val="tx1"/>
                  </a:solidFill>
                  <a:latin typeface="+mj-lt"/>
                </a:rPr>
                <a:t> for ATI and Sponsoring Agencies </a:t>
              </a:r>
              <a:endParaRPr lang="en-US" b="1" dirty="0">
                <a:solidFill>
                  <a:schemeClr val="tx1"/>
                </a:solidFill>
                <a:latin typeface="+mj-lt"/>
              </a:endParaRPr>
            </a:p>
            <a:p>
              <a:pPr algn="ctr">
                <a:spcBef>
                  <a:spcPct val="50000"/>
                </a:spcBef>
                <a:buFont typeface="Arial" charset="0"/>
                <a:buChar char="•"/>
              </a:pPr>
              <a:r>
                <a:rPr lang="en-US" b="1" dirty="0">
                  <a:solidFill>
                    <a:schemeClr val="tx1"/>
                  </a:solidFill>
                  <a:latin typeface="+mj-lt"/>
                </a:rPr>
                <a:t>Improved Public Interface 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004048" y="987574"/>
              <a:ext cx="15763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2400" b="1" dirty="0" smtClean="0"/>
                <a:t>Outcome</a:t>
              </a:r>
              <a:endParaRPr lang="en-US" sz="2400" b="1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7092280" y="943149"/>
            <a:ext cx="1800200" cy="3572818"/>
            <a:chOff x="6876256" y="1173981"/>
            <a:chExt cx="1800200" cy="3341985"/>
          </a:xfrm>
        </p:grpSpPr>
        <p:sp>
          <p:nvSpPr>
            <p:cNvPr id="30" name="Round Diagonal Corner Rectangle 29"/>
            <p:cNvSpPr/>
            <p:nvPr/>
          </p:nvSpPr>
          <p:spPr>
            <a:xfrm>
              <a:off x="6876256" y="1563638"/>
              <a:ext cx="1800200" cy="2952328"/>
            </a:xfrm>
            <a:prstGeom prst="round2Diag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50000"/>
                </a:spcBef>
              </a:pPr>
              <a:r>
                <a:rPr lang="en-US" b="1" dirty="0">
                  <a:solidFill>
                    <a:schemeClr val="tx1"/>
                  </a:solidFill>
                  <a:latin typeface="+mj-lt"/>
                </a:rPr>
                <a:t>Ensuring Transparency, Accountability &amp; Timeliness in </a:t>
              </a:r>
              <a:r>
                <a:rPr lang="en-US" b="1" dirty="0" smtClean="0">
                  <a:solidFill>
                    <a:schemeClr val="tx1"/>
                  </a:solidFill>
                  <a:latin typeface="+mj-lt"/>
                </a:rPr>
                <a:t>training management and execution</a:t>
              </a:r>
              <a:endParaRPr lang="en-US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341781" y="1173981"/>
              <a:ext cx="10695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2400" b="1" dirty="0" smtClean="0"/>
                <a:t>Impact</a:t>
              </a:r>
              <a:endParaRPr lang="en-US" sz="2400" b="1" dirty="0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35496" y="267494"/>
            <a:ext cx="25603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rgbClr val="0033CC"/>
                </a:solidFill>
                <a:latin typeface="Comic Sans MS" pitchFamily="66" charset="0"/>
              </a:rPr>
              <a:t>Impact of ATMIS </a:t>
            </a:r>
            <a:endParaRPr lang="en-US" sz="1600" dirty="0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2051720" y="2139702"/>
            <a:ext cx="576064" cy="432048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4011919" y="2144114"/>
            <a:ext cx="576064" cy="432048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6804248" y="2112900"/>
            <a:ext cx="576064" cy="432048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34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15264296"/>
              </p:ext>
            </p:extLst>
          </p:nvPr>
        </p:nvGraphicFramePr>
        <p:xfrm>
          <a:off x="1091952" y="1203598"/>
          <a:ext cx="5352256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6012160" y="2987966"/>
            <a:ext cx="3024336" cy="175432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0000FF"/>
                </a:solidFill>
              </a:rPr>
              <a:t>Done In-house without any external agencies : minimal cost involvement in development, Implementation and Maintenance.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12060" y="878398"/>
            <a:ext cx="3132348" cy="17543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0000FF"/>
                </a:solidFill>
              </a:rPr>
              <a:t>Involvement of all the senior officers and staffs in the development and implementation.</a:t>
            </a:r>
          </a:p>
          <a:p>
            <a:r>
              <a:rPr lang="en-IN" b="1" dirty="0" smtClean="0">
                <a:solidFill>
                  <a:srgbClr val="0000FF"/>
                </a:solidFill>
              </a:rPr>
              <a:t>Continues Monitoring from the top management. 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496" y="1443429"/>
            <a:ext cx="2664296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0000FF"/>
                </a:solidFill>
              </a:rPr>
              <a:t>Improved access to information related to training, for Trainees and Sponsoring Agencies.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-36029" y="195486"/>
            <a:ext cx="6408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Sustainability Including Critical Factors to Sustain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100700" y="2963728"/>
            <a:ext cx="1471300" cy="40011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IN" sz="2000" b="1" dirty="0" smtClean="0">
                <a:solidFill>
                  <a:srgbClr val="0033CC"/>
                </a:solidFill>
              </a:rPr>
              <a:t>Sustainable </a:t>
            </a:r>
            <a:endParaRPr lang="en-US" sz="2000" dirty="0">
              <a:solidFill>
                <a:srgbClr val="0033CC"/>
              </a:solidFill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4700360" y="1683553"/>
            <a:ext cx="360040" cy="168117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652120" y="3651870"/>
            <a:ext cx="360040" cy="5822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1475656" y="2643758"/>
            <a:ext cx="432048" cy="72008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3775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5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99992" y="564581"/>
            <a:ext cx="47525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Printed Training </a:t>
            </a:r>
            <a:r>
              <a:rPr lang="en-US" b="1" dirty="0">
                <a:solidFill>
                  <a:srgbClr val="0000FF"/>
                </a:solidFill>
              </a:rPr>
              <a:t>Calendar </a:t>
            </a:r>
            <a:r>
              <a:rPr lang="en-US" b="1" dirty="0" smtClean="0"/>
              <a:t>– </a:t>
            </a:r>
            <a:r>
              <a:rPr lang="en-US" b="1" i="1" dirty="0" smtClean="0"/>
              <a:t>Training </a:t>
            </a:r>
            <a:r>
              <a:rPr lang="en-US" b="1" i="1" dirty="0" err="1" smtClean="0"/>
              <a:t>programmes</a:t>
            </a:r>
            <a:r>
              <a:rPr lang="en-US" b="1" i="1" dirty="0" smtClean="0"/>
              <a:t> conducted differ from printed training calendar, published in the beginning of the year</a:t>
            </a:r>
            <a:endParaRPr lang="en-US" b="1" i="1" dirty="0"/>
          </a:p>
        </p:txBody>
      </p:sp>
      <p:sp>
        <p:nvSpPr>
          <p:cNvPr id="3" name="Rectangle 2"/>
          <p:cNvSpPr/>
          <p:nvPr/>
        </p:nvSpPr>
        <p:spPr>
          <a:xfrm>
            <a:off x="4499992" y="1635646"/>
            <a:ext cx="45591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Change in Training </a:t>
            </a:r>
            <a:r>
              <a:rPr lang="en-US" b="1" dirty="0" smtClean="0">
                <a:solidFill>
                  <a:srgbClr val="0000FF"/>
                </a:solidFill>
              </a:rPr>
              <a:t>Mix </a:t>
            </a:r>
            <a:r>
              <a:rPr lang="en-US" b="1" dirty="0" smtClean="0"/>
              <a:t>- </a:t>
            </a:r>
            <a:r>
              <a:rPr lang="en-US" b="1" i="1" dirty="0" smtClean="0"/>
              <a:t>Sponsored </a:t>
            </a:r>
            <a:r>
              <a:rPr lang="en-US" b="1" i="1" dirty="0"/>
              <a:t>Training </a:t>
            </a:r>
            <a:r>
              <a:rPr lang="en-US" b="1" i="1" dirty="0" err="1" smtClean="0"/>
              <a:t>Programmes</a:t>
            </a:r>
            <a:r>
              <a:rPr lang="en-US" b="1" i="1" dirty="0" smtClean="0"/>
              <a:t> (Excluding </a:t>
            </a:r>
            <a:r>
              <a:rPr lang="en-US" b="1" i="1" dirty="0" err="1" smtClean="0"/>
              <a:t>DoPT</a:t>
            </a:r>
            <a:r>
              <a:rPr lang="en-US" b="1" i="1" dirty="0" smtClean="0"/>
              <a:t>) </a:t>
            </a:r>
            <a:r>
              <a:rPr lang="en-US" b="1" i="1" dirty="0"/>
              <a:t>were </a:t>
            </a:r>
            <a:r>
              <a:rPr lang="en-US" b="1" i="1" dirty="0" smtClean="0"/>
              <a:t>increasing, </a:t>
            </a:r>
            <a:r>
              <a:rPr lang="en-US" b="1" i="1" dirty="0"/>
              <a:t>causing </a:t>
            </a:r>
            <a:r>
              <a:rPr lang="en-US" b="1" i="1" dirty="0" smtClean="0"/>
              <a:t> uncertainty </a:t>
            </a:r>
            <a:r>
              <a:rPr lang="en-US" b="1" i="1" dirty="0"/>
              <a:t>in scheduling of training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499992" y="3579862"/>
            <a:ext cx="45591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Lack of Public Interface </a:t>
            </a:r>
            <a:r>
              <a:rPr lang="en-US" b="1" dirty="0" smtClean="0">
                <a:solidFill>
                  <a:srgbClr val="0000FF"/>
                </a:solidFill>
              </a:rPr>
              <a:t>- </a:t>
            </a:r>
            <a:r>
              <a:rPr lang="en-US" b="1" i="1" dirty="0" smtClean="0"/>
              <a:t>Limited </a:t>
            </a:r>
            <a:r>
              <a:rPr lang="en-US" b="1" i="1" dirty="0"/>
              <a:t>information to the trainees &amp; other </a:t>
            </a:r>
            <a:r>
              <a:rPr lang="en-US" b="1" i="1" dirty="0" smtClean="0"/>
              <a:t>stakeholders </a:t>
            </a:r>
            <a:endParaRPr lang="en-US" b="1" i="1" dirty="0"/>
          </a:p>
        </p:txBody>
      </p:sp>
      <p:sp>
        <p:nvSpPr>
          <p:cNvPr id="5" name="Rectangle 4"/>
          <p:cNvSpPr/>
          <p:nvPr/>
        </p:nvSpPr>
        <p:spPr>
          <a:xfrm>
            <a:off x="4499992" y="4168700"/>
            <a:ext cx="44871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Supervision -</a:t>
            </a:r>
            <a:r>
              <a:rPr lang="en-US" b="1" dirty="0" smtClean="0"/>
              <a:t> </a:t>
            </a:r>
            <a:r>
              <a:rPr lang="en-US" b="1" i="1" dirty="0" smtClean="0"/>
              <a:t>Monitoring  </a:t>
            </a:r>
            <a:r>
              <a:rPr lang="en-US" b="1" i="1" dirty="0"/>
              <a:t>of </a:t>
            </a:r>
            <a:r>
              <a:rPr lang="en-US" b="1" i="1" dirty="0" smtClean="0"/>
              <a:t>Training </a:t>
            </a:r>
            <a:r>
              <a:rPr lang="en-US" b="1" i="1" dirty="0" err="1" smtClean="0"/>
              <a:t>Programmes</a:t>
            </a:r>
            <a:r>
              <a:rPr lang="en-US" b="1" i="1" dirty="0" smtClean="0"/>
              <a:t> </a:t>
            </a:r>
            <a:r>
              <a:rPr lang="en-US" b="1" i="1" dirty="0"/>
              <a:t>were  difficult due  to lack of timely information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-34526"/>
            <a:ext cx="22300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 smtClean="0">
                <a:solidFill>
                  <a:srgbClr val="0070C0"/>
                </a:solidFill>
                <a:latin typeface="Impact" pitchFamily="34" charset="0"/>
              </a:rPr>
              <a:t>Background</a:t>
            </a:r>
            <a:endParaRPr lang="en-US" sz="3200" dirty="0">
              <a:solidFill>
                <a:srgbClr val="0070C0"/>
              </a:solidFill>
              <a:latin typeface="Impact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21199824">
            <a:off x="369501" y="914603"/>
            <a:ext cx="3923928" cy="37856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IN" sz="1600" dirty="0" smtClean="0"/>
              <a:t>During 2015 </a:t>
            </a:r>
            <a:r>
              <a:rPr lang="en-IN" sz="1600" dirty="0"/>
              <a:t>-</a:t>
            </a:r>
            <a:r>
              <a:rPr lang="en-IN" sz="1600" dirty="0" smtClean="0"/>
              <a:t>16,  </a:t>
            </a:r>
            <a:r>
              <a:rPr lang="en-IN" sz="1600" dirty="0"/>
              <a:t>283 </a:t>
            </a:r>
            <a:r>
              <a:rPr lang="en-IN" sz="1600" dirty="0" smtClean="0"/>
              <a:t>training programmes ware conducted at ATI for 9279 </a:t>
            </a:r>
            <a:r>
              <a:rPr lang="en-IN" sz="1600" dirty="0"/>
              <a:t>trainees </a:t>
            </a:r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en-IN" sz="1600" dirty="0"/>
              <a:t>Increased no of training programmes over the last five years</a:t>
            </a:r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en-IN" sz="1600" dirty="0"/>
              <a:t>Percentage of sponsored training </a:t>
            </a:r>
            <a:r>
              <a:rPr lang="en-IN" sz="1600" dirty="0" smtClean="0"/>
              <a:t>programmes (Excluding </a:t>
            </a:r>
            <a:r>
              <a:rPr lang="en-IN" sz="1600" dirty="0" err="1" smtClean="0"/>
              <a:t>DoPT</a:t>
            </a:r>
            <a:r>
              <a:rPr lang="en-IN" sz="1600" dirty="0" smtClean="0"/>
              <a:t>) in </a:t>
            </a:r>
            <a:r>
              <a:rPr lang="en-IN" sz="1600" dirty="0"/>
              <a:t>total training </a:t>
            </a:r>
            <a:r>
              <a:rPr lang="en-IN" sz="1600" dirty="0" smtClean="0"/>
              <a:t>programmes, </a:t>
            </a:r>
            <a:r>
              <a:rPr lang="en-IN" sz="1600" dirty="0"/>
              <a:t>increased from 17% to 50% </a:t>
            </a:r>
            <a:r>
              <a:rPr lang="en-IN" sz="1600" dirty="0" smtClean="0"/>
              <a:t>over </a:t>
            </a:r>
            <a:r>
              <a:rPr lang="en-IN" sz="1600" dirty="0"/>
              <a:t>last five years</a:t>
            </a:r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en-IN" sz="1600" dirty="0"/>
              <a:t>In the beginning of the financial year the no. of sponsored </a:t>
            </a:r>
            <a:r>
              <a:rPr lang="en-IN" sz="1600" dirty="0" smtClean="0"/>
              <a:t>programmes </a:t>
            </a:r>
            <a:r>
              <a:rPr lang="en-IN" sz="1600" dirty="0"/>
              <a:t>could not be anticipated; new sponsored training </a:t>
            </a:r>
            <a:r>
              <a:rPr lang="en-IN" sz="1600" dirty="0" smtClean="0"/>
              <a:t>programmes </a:t>
            </a:r>
            <a:r>
              <a:rPr lang="en-IN" sz="1600" dirty="0"/>
              <a:t>included in the training calendar through out the year , based on demand </a:t>
            </a:r>
            <a:r>
              <a:rPr lang="en-IN" sz="1600" dirty="0" smtClean="0"/>
              <a:t>from </a:t>
            </a:r>
            <a:r>
              <a:rPr lang="en-IN" sz="1600" dirty="0"/>
              <a:t>sponsoring </a:t>
            </a:r>
            <a:r>
              <a:rPr lang="en-IN" sz="1600" dirty="0" smtClean="0"/>
              <a:t>agencies 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4499992" y="272854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b="1" dirty="0">
                <a:solidFill>
                  <a:srgbClr val="0000FF"/>
                </a:solidFill>
              </a:rPr>
              <a:t>Data Maintenance - </a:t>
            </a:r>
            <a:r>
              <a:rPr lang="en-IN" b="1" i="1" dirty="0"/>
              <a:t>Training related information used to be kept at multiple points  including 19 Regional </a:t>
            </a:r>
            <a:r>
              <a:rPr lang="en-IN" b="1" i="1" dirty="0" smtClean="0"/>
              <a:t>Training Centres</a:t>
            </a:r>
            <a:endParaRPr lang="en-US" b="1" i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9134" y="943769"/>
            <a:ext cx="4713906" cy="3140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6573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72893E-7 L -0.53767 -0.01698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892" y="-8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8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4050948801"/>
              </p:ext>
            </p:extLst>
          </p:nvPr>
        </p:nvGraphicFramePr>
        <p:xfrm>
          <a:off x="-756592" y="627534"/>
          <a:ext cx="5976664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644008" y="987574"/>
            <a:ext cx="362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0000FF"/>
                </a:solidFill>
              </a:rPr>
              <a:t>Objectives of the initiative 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39952" y="1548244"/>
            <a:ext cx="4956613" cy="30008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IN" b="1" dirty="0" smtClean="0"/>
              <a:t>Improvement in training Management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IN" b="1" dirty="0"/>
              <a:t>Increase Effectiveness in resource utilization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IN" b="1" dirty="0"/>
              <a:t>Better Public Interface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IN" b="1" dirty="0"/>
              <a:t>Improve </a:t>
            </a:r>
            <a:r>
              <a:rPr lang="en-IN" b="1" dirty="0" smtClean="0"/>
              <a:t>Trainees’ Satisfaction</a:t>
            </a:r>
            <a:endParaRPr lang="en-IN" b="1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IN" b="1" dirty="0" smtClean="0"/>
              <a:t>Better Information sharing with the employees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IN" b="1" dirty="0" smtClean="0"/>
              <a:t>Efficient Monitoring System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IN" b="1" dirty="0" smtClean="0"/>
              <a:t>Need </a:t>
            </a:r>
            <a:r>
              <a:rPr lang="en-IN" b="1" dirty="0"/>
              <a:t>based Dynamic Training </a:t>
            </a:r>
            <a:r>
              <a:rPr lang="en-IN" b="1" dirty="0" smtClean="0"/>
              <a:t>Calendar</a:t>
            </a:r>
            <a:endParaRPr lang="en-IN" b="1" dirty="0"/>
          </a:p>
        </p:txBody>
      </p:sp>
      <p:sp>
        <p:nvSpPr>
          <p:cNvPr id="13" name="TextBox 12"/>
          <p:cNvSpPr txBox="1"/>
          <p:nvPr/>
        </p:nvSpPr>
        <p:spPr>
          <a:xfrm rot="21105539">
            <a:off x="1548287" y="2023460"/>
            <a:ext cx="131279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b="1" dirty="0" smtClean="0">
                <a:latin typeface="+mj-lt"/>
              </a:rPr>
              <a:t>Process </a:t>
            </a:r>
          </a:p>
          <a:p>
            <a:r>
              <a:rPr lang="en-IN" sz="1400" b="1" dirty="0" smtClean="0">
                <a:latin typeface="+mj-lt"/>
              </a:rPr>
              <a:t>re-engineering </a:t>
            </a:r>
          </a:p>
          <a:p>
            <a:r>
              <a:rPr lang="en-IN" sz="1400" b="1" dirty="0" smtClean="0">
                <a:latin typeface="+mj-lt"/>
              </a:rPr>
              <a:t>through</a:t>
            </a:r>
          </a:p>
          <a:p>
            <a:r>
              <a:rPr lang="en-IN" sz="2400" dirty="0" smtClean="0">
                <a:solidFill>
                  <a:srgbClr val="00B0F0"/>
                </a:solidFill>
                <a:latin typeface="AR DESTINE" pitchFamily="2" charset="0"/>
              </a:rPr>
              <a:t>A</a:t>
            </a:r>
            <a:r>
              <a:rPr lang="en-IN" sz="2400" dirty="0" smtClean="0">
                <a:solidFill>
                  <a:srgbClr val="FFC000"/>
                </a:solidFill>
                <a:latin typeface="AR DESTINE" pitchFamily="2" charset="0"/>
              </a:rPr>
              <a:t>TMIS</a:t>
            </a:r>
            <a:endParaRPr lang="en-US" sz="2400" dirty="0">
              <a:solidFill>
                <a:srgbClr val="FFC000"/>
              </a:solidFill>
              <a:latin typeface="AR DESTIN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299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7518385" y="2211710"/>
            <a:ext cx="1302087" cy="25695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2987824" y="3725619"/>
            <a:ext cx="1879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b="1" dirty="0" smtClean="0"/>
              <a:t>Proposal for Course</a:t>
            </a:r>
          </a:p>
          <a:p>
            <a:r>
              <a:rPr lang="en-IN" sz="1200" b="1" dirty="0" smtClean="0"/>
              <a:t>/ Re-Schedule </a:t>
            </a:r>
          </a:p>
          <a:p>
            <a:r>
              <a:rPr lang="en-IN" sz="1200" b="1" dirty="0" smtClean="0"/>
              <a:t>/Cancel</a:t>
            </a:r>
            <a:endParaRPr lang="en-US" sz="1200" b="1" dirty="0"/>
          </a:p>
        </p:txBody>
      </p:sp>
      <p:sp>
        <p:nvSpPr>
          <p:cNvPr id="2" name="Rectangle 1"/>
          <p:cNvSpPr/>
          <p:nvPr/>
        </p:nvSpPr>
        <p:spPr>
          <a:xfrm>
            <a:off x="215516" y="78902"/>
            <a:ext cx="1080120" cy="1844776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23528" y="643160"/>
            <a:ext cx="864096" cy="31318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b="1" dirty="0" smtClean="0"/>
              <a:t>GOI</a:t>
            </a:r>
            <a:endParaRPr lang="en-US" sz="1200" b="1" dirty="0"/>
          </a:p>
        </p:txBody>
      </p:sp>
      <p:sp>
        <p:nvSpPr>
          <p:cNvPr id="4" name="Rectangle 3"/>
          <p:cNvSpPr/>
          <p:nvPr/>
        </p:nvSpPr>
        <p:spPr>
          <a:xfrm>
            <a:off x="323528" y="1024904"/>
            <a:ext cx="864096" cy="31318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b="1" dirty="0"/>
              <a:t>State</a:t>
            </a:r>
            <a:endParaRPr lang="en-US" sz="1200" b="1" dirty="0"/>
          </a:p>
        </p:txBody>
      </p:sp>
      <p:sp>
        <p:nvSpPr>
          <p:cNvPr id="5" name="Rectangle 4"/>
          <p:cNvSpPr/>
          <p:nvPr/>
        </p:nvSpPr>
        <p:spPr>
          <a:xfrm>
            <a:off x="323528" y="1425348"/>
            <a:ext cx="864096" cy="31318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b="1" dirty="0"/>
              <a:t>Sponsored</a:t>
            </a:r>
            <a:endParaRPr lang="en-US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16669" y="109487"/>
            <a:ext cx="677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200" b="1" dirty="0" smtClean="0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Course </a:t>
            </a:r>
          </a:p>
          <a:p>
            <a:r>
              <a:rPr lang="en-IN" sz="1200" b="1" dirty="0" smtClean="0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Sources</a:t>
            </a:r>
            <a:endParaRPr lang="en-US" sz="1200" b="1" dirty="0"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8092" y="2255516"/>
            <a:ext cx="1440160" cy="2796507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39624" y="2788546"/>
            <a:ext cx="1217570" cy="31318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b="1" dirty="0" smtClean="0"/>
              <a:t>Location</a:t>
            </a:r>
            <a:endParaRPr lang="en-US" sz="1200" b="1" dirty="0"/>
          </a:p>
        </p:txBody>
      </p:sp>
      <p:sp>
        <p:nvSpPr>
          <p:cNvPr id="9" name="Rectangle 8"/>
          <p:cNvSpPr/>
          <p:nvPr/>
        </p:nvSpPr>
        <p:spPr>
          <a:xfrm>
            <a:off x="239624" y="3158111"/>
            <a:ext cx="1217570" cy="2880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b="1" dirty="0"/>
              <a:t>Type</a:t>
            </a:r>
            <a:endParaRPr lang="en-US" sz="1200" b="1" dirty="0"/>
          </a:p>
        </p:txBody>
      </p:sp>
      <p:sp>
        <p:nvSpPr>
          <p:cNvPr id="10" name="Rectangle 9"/>
          <p:cNvSpPr/>
          <p:nvPr/>
        </p:nvSpPr>
        <p:spPr>
          <a:xfrm>
            <a:off x="239624" y="3518151"/>
            <a:ext cx="1217570" cy="3382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b="1" dirty="0"/>
              <a:t>Sector</a:t>
            </a:r>
            <a:endParaRPr lang="en-US" sz="1200" b="1" dirty="0"/>
          </a:p>
        </p:txBody>
      </p:sp>
      <p:sp>
        <p:nvSpPr>
          <p:cNvPr id="11" name="Rectangle 10"/>
          <p:cNvSpPr/>
          <p:nvPr/>
        </p:nvSpPr>
        <p:spPr>
          <a:xfrm>
            <a:off x="239624" y="3928495"/>
            <a:ext cx="1217570" cy="3097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b="1" dirty="0"/>
              <a:t>Category</a:t>
            </a:r>
            <a:endParaRPr lang="en-US" sz="1200" b="1" dirty="0"/>
          </a:p>
        </p:txBody>
      </p:sp>
      <p:sp>
        <p:nvSpPr>
          <p:cNvPr id="12" name="Rectangle 11"/>
          <p:cNvSpPr/>
          <p:nvPr/>
        </p:nvSpPr>
        <p:spPr>
          <a:xfrm>
            <a:off x="233058" y="4310239"/>
            <a:ext cx="1224136" cy="5257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b="1" dirty="0"/>
              <a:t>Course Director</a:t>
            </a:r>
            <a:endParaRPr lang="en-US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94567" y="2407009"/>
            <a:ext cx="9076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200" b="1" dirty="0" smtClean="0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Parameters</a:t>
            </a:r>
          </a:p>
        </p:txBody>
      </p:sp>
      <p:sp>
        <p:nvSpPr>
          <p:cNvPr id="17" name="Oval 16"/>
          <p:cNvSpPr/>
          <p:nvPr/>
        </p:nvSpPr>
        <p:spPr>
          <a:xfrm>
            <a:off x="2771800" y="760587"/>
            <a:ext cx="1367731" cy="113946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b="1" dirty="0" smtClean="0"/>
              <a:t>Proposed Course</a:t>
            </a:r>
            <a:endParaRPr lang="en-US" sz="1400" b="1" dirty="0"/>
          </a:p>
        </p:txBody>
      </p:sp>
      <p:sp>
        <p:nvSpPr>
          <p:cNvPr id="18" name="Round Diagonal Corner Rectangle 17"/>
          <p:cNvSpPr/>
          <p:nvPr/>
        </p:nvSpPr>
        <p:spPr>
          <a:xfrm>
            <a:off x="4707022" y="3291830"/>
            <a:ext cx="1216235" cy="564617"/>
          </a:xfrm>
          <a:prstGeom prst="round2DiagRect">
            <a:avLst/>
          </a:prstGeom>
          <a:solidFill>
            <a:srgbClr val="0070C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b="1" dirty="0" smtClean="0"/>
              <a:t>ATI Admin</a:t>
            </a:r>
            <a:endParaRPr lang="en-US" sz="1400" b="1" dirty="0"/>
          </a:p>
        </p:txBody>
      </p:sp>
      <p:sp>
        <p:nvSpPr>
          <p:cNvPr id="21" name="Down Arrow 20"/>
          <p:cNvSpPr/>
          <p:nvPr/>
        </p:nvSpPr>
        <p:spPr>
          <a:xfrm>
            <a:off x="679118" y="1923678"/>
            <a:ext cx="298107" cy="355113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1907704" y="3294709"/>
            <a:ext cx="1080120" cy="933225"/>
          </a:xfrm>
          <a:prstGeom prst="roundRect">
            <a:avLst/>
          </a:prstGeom>
          <a:solidFill>
            <a:srgbClr val="0070C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b="1" dirty="0"/>
              <a:t>Course Director</a:t>
            </a:r>
            <a:endParaRPr lang="en-US" sz="1400" b="1" dirty="0"/>
          </a:p>
        </p:txBody>
      </p:sp>
      <p:sp>
        <p:nvSpPr>
          <p:cNvPr id="24" name="Round Diagonal Corner Rectangle 23"/>
          <p:cNvSpPr/>
          <p:nvPr/>
        </p:nvSpPr>
        <p:spPr>
          <a:xfrm>
            <a:off x="5508104" y="4310655"/>
            <a:ext cx="936104" cy="470601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b="1" dirty="0" smtClean="0"/>
              <a:t>Logistic Support</a:t>
            </a:r>
            <a:endParaRPr lang="en-US" sz="1200" b="1" dirty="0"/>
          </a:p>
        </p:txBody>
      </p:sp>
      <p:sp>
        <p:nvSpPr>
          <p:cNvPr id="25" name="Round Diagonal Corner Rectangle 24"/>
          <p:cNvSpPr/>
          <p:nvPr/>
        </p:nvSpPr>
        <p:spPr>
          <a:xfrm>
            <a:off x="3995936" y="4310655"/>
            <a:ext cx="1341149" cy="470601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b="1" dirty="0" smtClean="0"/>
              <a:t>Accommodation Support</a:t>
            </a:r>
            <a:endParaRPr lang="en-US" sz="1200" b="1" dirty="0"/>
          </a:p>
        </p:txBody>
      </p:sp>
      <p:sp>
        <p:nvSpPr>
          <p:cNvPr id="26" name="Round Diagonal Corner Rectangle 25"/>
          <p:cNvSpPr/>
          <p:nvPr/>
        </p:nvSpPr>
        <p:spPr>
          <a:xfrm>
            <a:off x="7676219" y="3374209"/>
            <a:ext cx="869329" cy="470601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b="1" dirty="0" smtClean="0"/>
              <a:t>Library</a:t>
            </a:r>
            <a:endParaRPr lang="en-US" sz="1200" b="1" dirty="0"/>
          </a:p>
        </p:txBody>
      </p:sp>
      <p:sp>
        <p:nvSpPr>
          <p:cNvPr id="27" name="Round Diagonal Corner Rectangle 26"/>
          <p:cNvSpPr/>
          <p:nvPr/>
        </p:nvSpPr>
        <p:spPr>
          <a:xfrm>
            <a:off x="7668344" y="2617339"/>
            <a:ext cx="874612" cy="470601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b="1" dirty="0" smtClean="0"/>
              <a:t>Accounts</a:t>
            </a:r>
            <a:endParaRPr lang="en-US" sz="1200" b="1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5364088" y="3902458"/>
            <a:ext cx="0" cy="20389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666510" y="4105184"/>
            <a:ext cx="1561674" cy="158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685794" y="4083363"/>
            <a:ext cx="0" cy="20389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228184" y="4096052"/>
            <a:ext cx="0" cy="20389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785184" y="4996802"/>
            <a:ext cx="2453110" cy="1268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785184" y="4792912"/>
            <a:ext cx="0" cy="203890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082061" y="4805601"/>
            <a:ext cx="0" cy="203890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 flipV="1">
            <a:off x="7238294" y="1369756"/>
            <a:ext cx="8635" cy="3627047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364088" y="3839939"/>
            <a:ext cx="14195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b="1" dirty="0" smtClean="0"/>
              <a:t>Feasibility Check</a:t>
            </a:r>
            <a:endParaRPr lang="en-US" sz="1400" b="1" dirty="0"/>
          </a:p>
        </p:txBody>
      </p:sp>
      <p:sp>
        <p:nvSpPr>
          <p:cNvPr id="52" name="Rounded Rectangle 51"/>
          <p:cNvSpPr/>
          <p:nvPr/>
        </p:nvSpPr>
        <p:spPr>
          <a:xfrm>
            <a:off x="4666930" y="1977411"/>
            <a:ext cx="1082960" cy="666347"/>
          </a:xfrm>
          <a:prstGeom prst="roundRect">
            <a:avLst/>
          </a:prstGeom>
          <a:solidFill>
            <a:srgbClr val="0070C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b="1" dirty="0" smtClean="0"/>
              <a:t>DG-ATI</a:t>
            </a:r>
            <a:endParaRPr lang="en-US" sz="14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5275662" y="2717287"/>
            <a:ext cx="17847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b="1" dirty="0" smtClean="0"/>
              <a:t>Feasibility Check Pass</a:t>
            </a:r>
            <a:endParaRPr lang="en-US" sz="14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3059832" y="3057904"/>
            <a:ext cx="17143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b="1" dirty="0" smtClean="0"/>
              <a:t>Feasibility Check Fail</a:t>
            </a:r>
            <a:endParaRPr lang="en-US" sz="1400" b="1" dirty="0"/>
          </a:p>
        </p:txBody>
      </p:sp>
      <p:cxnSp>
        <p:nvCxnSpPr>
          <p:cNvPr id="56" name="Straight Connector 55"/>
          <p:cNvCxnSpPr/>
          <p:nvPr/>
        </p:nvCxnSpPr>
        <p:spPr>
          <a:xfrm flipH="1" flipV="1">
            <a:off x="5316422" y="2643758"/>
            <a:ext cx="1" cy="648072"/>
          </a:xfrm>
          <a:prstGeom prst="line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>
            <a:off x="3456738" y="2211710"/>
            <a:ext cx="1250284" cy="0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2483768" y="2372065"/>
            <a:ext cx="218316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2494401" y="2382592"/>
            <a:ext cx="0" cy="909238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696242" y="1934311"/>
            <a:ext cx="9128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b="1" dirty="0" smtClean="0"/>
              <a:t>Approved</a:t>
            </a:r>
            <a:endParaRPr lang="en-US" sz="1400" b="1" dirty="0"/>
          </a:p>
        </p:txBody>
      </p:sp>
      <p:sp>
        <p:nvSpPr>
          <p:cNvPr id="71" name="TextBox 70"/>
          <p:cNvSpPr txBox="1"/>
          <p:nvPr/>
        </p:nvSpPr>
        <p:spPr>
          <a:xfrm>
            <a:off x="3263943" y="2335981"/>
            <a:ext cx="12302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b="1" dirty="0" smtClean="0"/>
              <a:t>Not Approved</a:t>
            </a:r>
            <a:endParaRPr lang="en-US" sz="1400" b="1" dirty="0"/>
          </a:p>
        </p:txBody>
      </p:sp>
      <p:cxnSp>
        <p:nvCxnSpPr>
          <p:cNvPr id="72" name="Straight Connector 71"/>
          <p:cNvCxnSpPr/>
          <p:nvPr/>
        </p:nvCxnSpPr>
        <p:spPr>
          <a:xfrm flipV="1">
            <a:off x="3475130" y="1900051"/>
            <a:ext cx="1284" cy="311660"/>
          </a:xfrm>
          <a:prstGeom prst="line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Flowchart: Document 74"/>
          <p:cNvSpPr/>
          <p:nvPr/>
        </p:nvSpPr>
        <p:spPr>
          <a:xfrm>
            <a:off x="5868144" y="1131590"/>
            <a:ext cx="1080120" cy="670174"/>
          </a:xfrm>
          <a:prstGeom prst="flowChartDocumen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b="1" dirty="0"/>
              <a:t>Scheduled</a:t>
            </a:r>
            <a:endParaRPr lang="en-US" sz="1400" b="1" dirty="0"/>
          </a:p>
        </p:txBody>
      </p:sp>
      <p:sp>
        <p:nvSpPr>
          <p:cNvPr id="76" name="Flowchart: Document 75"/>
          <p:cNvSpPr/>
          <p:nvPr/>
        </p:nvSpPr>
        <p:spPr>
          <a:xfrm>
            <a:off x="7596336" y="1131590"/>
            <a:ext cx="1080120" cy="648072"/>
          </a:xfrm>
          <a:prstGeom prst="flowChartDocumen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b="1" dirty="0" smtClean="0"/>
              <a:t>Conducted</a:t>
            </a:r>
            <a:endParaRPr lang="en-US" sz="1400" b="1" dirty="0"/>
          </a:p>
        </p:txBody>
      </p:sp>
      <p:sp>
        <p:nvSpPr>
          <p:cNvPr id="78" name="Cloud 77"/>
          <p:cNvSpPr/>
          <p:nvPr/>
        </p:nvSpPr>
        <p:spPr>
          <a:xfrm>
            <a:off x="5508104" y="123478"/>
            <a:ext cx="1440160" cy="709117"/>
          </a:xfrm>
          <a:prstGeom prst="cloud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100" b="1" dirty="0" smtClean="0"/>
              <a:t>Nominations</a:t>
            </a:r>
            <a:endParaRPr lang="en-US" sz="1100" b="1" dirty="0"/>
          </a:p>
        </p:txBody>
      </p:sp>
      <p:sp>
        <p:nvSpPr>
          <p:cNvPr id="79" name="Cloud 78"/>
          <p:cNvSpPr/>
          <p:nvPr/>
        </p:nvSpPr>
        <p:spPr>
          <a:xfrm>
            <a:off x="7308304" y="51470"/>
            <a:ext cx="1440160" cy="709117"/>
          </a:xfrm>
          <a:prstGeom prst="cloud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100" b="1" dirty="0" smtClean="0"/>
              <a:t>Feedback</a:t>
            </a:r>
            <a:endParaRPr lang="en-US" sz="1100" b="1" dirty="0"/>
          </a:p>
        </p:txBody>
      </p:sp>
      <p:cxnSp>
        <p:nvCxnSpPr>
          <p:cNvPr id="86" name="Straight Arrow Connector 85"/>
          <p:cNvCxnSpPr/>
          <p:nvPr/>
        </p:nvCxnSpPr>
        <p:spPr>
          <a:xfrm>
            <a:off x="6948264" y="1348721"/>
            <a:ext cx="648072" cy="0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5076056" y="3098237"/>
            <a:ext cx="0" cy="203890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H="1">
            <a:off x="2699792" y="3106031"/>
            <a:ext cx="23805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2987824" y="3761321"/>
            <a:ext cx="1719198" cy="0"/>
          </a:xfrm>
          <a:prstGeom prst="line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2704118" y="3087940"/>
            <a:ext cx="0" cy="203890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17" idx="6"/>
          </p:cNvCxnSpPr>
          <p:nvPr/>
        </p:nvCxnSpPr>
        <p:spPr>
          <a:xfrm>
            <a:off x="4139531" y="1330319"/>
            <a:ext cx="1728613" cy="0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>
            <a:stCxn id="78" idx="1"/>
          </p:cNvCxnSpPr>
          <p:nvPr/>
        </p:nvCxnSpPr>
        <p:spPr>
          <a:xfrm>
            <a:off x="6228184" y="831840"/>
            <a:ext cx="0" cy="29975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>
            <a:off x="8100392" y="831254"/>
            <a:ext cx="0" cy="299750"/>
          </a:xfrm>
          <a:prstGeom prst="straightConnector1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>
            <a:endCxn id="22" idx="1"/>
          </p:cNvCxnSpPr>
          <p:nvPr/>
        </p:nvCxnSpPr>
        <p:spPr>
          <a:xfrm>
            <a:off x="1548252" y="3761321"/>
            <a:ext cx="359452" cy="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6011739" y="1905093"/>
            <a:ext cx="11624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N" sz="1400" b="1" dirty="0" smtClean="0"/>
              <a:t>Allocation of Hostel and Class room </a:t>
            </a:r>
          </a:p>
          <a:p>
            <a:pPr algn="r"/>
            <a:endParaRPr lang="en-US" sz="1400" b="1" dirty="0"/>
          </a:p>
        </p:txBody>
      </p:sp>
      <p:cxnSp>
        <p:nvCxnSpPr>
          <p:cNvPr id="135" name="Straight Connector 134"/>
          <p:cNvCxnSpPr/>
          <p:nvPr/>
        </p:nvCxnSpPr>
        <p:spPr>
          <a:xfrm flipH="1" flipV="1">
            <a:off x="7391012" y="2871175"/>
            <a:ext cx="285390" cy="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flipH="1" flipV="1">
            <a:off x="7380312" y="1369757"/>
            <a:ext cx="10700" cy="2940898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H="1" flipV="1">
            <a:off x="7375690" y="3644621"/>
            <a:ext cx="285390" cy="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ound Diagonal Corner Rectangle 68"/>
          <p:cNvSpPr/>
          <p:nvPr/>
        </p:nvSpPr>
        <p:spPr>
          <a:xfrm>
            <a:off x="7700634" y="4064641"/>
            <a:ext cx="869329" cy="470601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b="1" dirty="0" smtClean="0"/>
              <a:t>Hostel</a:t>
            </a:r>
            <a:endParaRPr lang="en-US" sz="1200" b="1" dirty="0"/>
          </a:p>
        </p:txBody>
      </p:sp>
      <p:cxnSp>
        <p:nvCxnSpPr>
          <p:cNvPr id="73" name="Straight Connector 72"/>
          <p:cNvCxnSpPr/>
          <p:nvPr/>
        </p:nvCxnSpPr>
        <p:spPr>
          <a:xfrm flipH="1" flipV="1">
            <a:off x="7375690" y="4299941"/>
            <a:ext cx="285390" cy="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2338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000"/>
                            </p:stCondLst>
                            <p:childTnLst>
                              <p:par>
                                <p:cTn id="8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500"/>
                            </p:stCondLst>
                            <p:childTnLst>
                              <p:par>
                                <p:cTn id="1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3000"/>
                            </p:stCondLst>
                            <p:childTnLst>
                              <p:par>
                                <p:cTn id="1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500"/>
                            </p:stCondLst>
                            <p:childTnLst>
                              <p:par>
                                <p:cTn id="1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4000"/>
                            </p:stCondLst>
                            <p:childTnLst>
                              <p:par>
                                <p:cTn id="1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4500"/>
                            </p:stCondLst>
                            <p:childTnLst>
                              <p:par>
                                <p:cTn id="14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0"/>
                            </p:stCondLst>
                            <p:childTnLst>
                              <p:par>
                                <p:cTn id="1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"/>
                            </p:stCondLst>
                            <p:childTnLst>
                              <p:par>
                                <p:cTn id="1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000"/>
                            </p:stCondLst>
                            <p:childTnLst>
                              <p:par>
                                <p:cTn id="1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500"/>
                            </p:stCondLst>
                            <p:childTnLst>
                              <p:par>
                                <p:cTn id="1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000"/>
                            </p:stCondLst>
                            <p:childTnLst>
                              <p:par>
                                <p:cTn id="17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500"/>
                            </p:stCondLst>
                            <p:childTnLst>
                              <p:par>
                                <p:cTn id="1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000"/>
                            </p:stCondLst>
                            <p:childTnLst>
                              <p:par>
                                <p:cTn id="19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2500"/>
                            </p:stCondLst>
                            <p:childTnLst>
                              <p:par>
                                <p:cTn id="1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3000"/>
                            </p:stCondLst>
                            <p:childTnLst>
                              <p:par>
                                <p:cTn id="1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3500"/>
                            </p:stCondLst>
                            <p:childTnLst>
                              <p:par>
                                <p:cTn id="2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4000"/>
                            </p:stCondLst>
                            <p:childTnLst>
                              <p:par>
                                <p:cTn id="2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4500"/>
                            </p:stCondLst>
                            <p:childTnLst>
                              <p:par>
                                <p:cTn id="2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5000"/>
                            </p:stCondLst>
                            <p:childTnLst>
                              <p:par>
                                <p:cTn id="2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5500"/>
                            </p:stCondLst>
                            <p:childTnLst>
                              <p:par>
                                <p:cTn id="2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500"/>
                            </p:stCondLst>
                            <p:childTnLst>
                              <p:par>
                                <p:cTn id="2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99" grpId="0"/>
      <p:bldP spid="2" grpId="0" animBg="1"/>
      <p:bldP spid="3" grpId="0" animBg="1"/>
      <p:bldP spid="4" grpId="0" animBg="1"/>
      <p:bldP spid="5" grpId="0" animBg="1"/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7" grpId="0" animBg="1"/>
      <p:bldP spid="18" grpId="0" animBg="1"/>
      <p:bldP spid="21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50" grpId="0"/>
      <p:bldP spid="52" grpId="0" animBg="1"/>
      <p:bldP spid="53" grpId="0"/>
      <p:bldP spid="54" grpId="0"/>
      <p:bldP spid="70" grpId="0"/>
      <p:bldP spid="71" grpId="0"/>
      <p:bldP spid="75" grpId="0" animBg="1"/>
      <p:bldP spid="76" grpId="0" animBg="1"/>
      <p:bldP spid="78" grpId="0" animBg="1"/>
      <p:bldP spid="79" grpId="0" animBg="1"/>
      <p:bldP spid="129" grpId="0"/>
      <p:bldP spid="6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55872" y="659472"/>
            <a:ext cx="39883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b="1" dirty="0" smtClean="0"/>
              <a:t>Roles and Responsibilities in </a:t>
            </a:r>
            <a:r>
              <a:rPr lang="en-IN" sz="2000" dirty="0" smtClean="0">
                <a:solidFill>
                  <a:srgbClr val="00B0F0"/>
                </a:solidFill>
                <a:latin typeface="AR DESTINE" pitchFamily="2" charset="0"/>
              </a:rPr>
              <a:t>A</a:t>
            </a:r>
            <a:r>
              <a:rPr lang="en-IN" sz="2000" dirty="0" smtClean="0">
                <a:solidFill>
                  <a:srgbClr val="FFC000"/>
                </a:solidFill>
                <a:latin typeface="AR DESTINE" pitchFamily="2" charset="0"/>
              </a:rPr>
              <a:t>TMIS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90959" y="1059582"/>
            <a:ext cx="884553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IN" b="1" dirty="0">
                <a:solidFill>
                  <a:srgbClr val="0033CC"/>
                </a:solidFill>
              </a:rPr>
              <a:t>Course Director </a:t>
            </a:r>
            <a:r>
              <a:rPr lang="en-IN" b="1" dirty="0" smtClean="0">
                <a:solidFill>
                  <a:srgbClr val="0033CC"/>
                </a:solidFill>
              </a:rPr>
              <a:t>– </a:t>
            </a:r>
            <a:r>
              <a:rPr lang="en-IN" b="1" i="1" dirty="0">
                <a:latin typeface="Times New Roman" pitchFamily="18" charset="0"/>
                <a:cs typeface="Times New Roman" pitchFamily="18" charset="0"/>
              </a:rPr>
              <a:t>Propose New </a:t>
            </a:r>
            <a:r>
              <a:rPr lang="en-IN" b="1" i="1" dirty="0" smtClean="0">
                <a:latin typeface="Times New Roman" pitchFamily="18" charset="0"/>
                <a:cs typeface="Times New Roman" pitchFamily="18" charset="0"/>
              </a:rPr>
              <a:t>Courses</a:t>
            </a:r>
            <a:r>
              <a:rPr lang="en-IN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Activate Proposed Course as Scheduled Course, Nomination Activate or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Deactivate, </a:t>
            </a:r>
            <a:r>
              <a:rPr lang="en-IN" b="1" i="1" dirty="0" smtClean="0">
                <a:latin typeface="Times New Roman" pitchFamily="18" charset="0"/>
                <a:cs typeface="Times New Roman" pitchFamily="18" charset="0"/>
              </a:rPr>
              <a:t>Nomination </a:t>
            </a:r>
            <a:r>
              <a:rPr lang="en-IN" b="1" i="1" dirty="0">
                <a:latin typeface="Times New Roman" pitchFamily="18" charset="0"/>
                <a:cs typeface="Times New Roman" pitchFamily="18" charset="0"/>
              </a:rPr>
              <a:t>Response, Proposed </a:t>
            </a:r>
            <a:r>
              <a:rPr lang="en-IN" b="1" i="1" dirty="0" smtClean="0">
                <a:latin typeface="Times New Roman" pitchFamily="18" charset="0"/>
                <a:cs typeface="Times New Roman" pitchFamily="18" charset="0"/>
              </a:rPr>
              <a:t>No. of Candidate </a:t>
            </a:r>
            <a:r>
              <a:rPr lang="en-IN" b="1" i="1" dirty="0">
                <a:latin typeface="Times New Roman" pitchFamily="18" charset="0"/>
                <a:cs typeface="Times New Roman" pitchFamily="18" charset="0"/>
              </a:rPr>
              <a:t>for Course, Course End Report, Re-Schedule or Cancel Course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IN" b="1" dirty="0">
                <a:solidFill>
                  <a:srgbClr val="0033CC"/>
                </a:solidFill>
              </a:rPr>
              <a:t>ATI </a:t>
            </a:r>
            <a:r>
              <a:rPr lang="en-IN" b="1" dirty="0" smtClean="0">
                <a:solidFill>
                  <a:srgbClr val="0033CC"/>
                </a:solidFill>
              </a:rPr>
              <a:t>Administrator -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Class Room and Accommodation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Allocation,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Administrative Approval for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Course (Feasibility Check), </a:t>
            </a:r>
            <a:r>
              <a:rPr lang="en-IN" b="1" i="1" dirty="0" smtClean="0">
                <a:latin typeface="Times New Roman" pitchFamily="18" charset="0"/>
                <a:cs typeface="Times New Roman" pitchFamily="18" charset="0"/>
              </a:rPr>
              <a:t>Setup </a:t>
            </a:r>
            <a:r>
              <a:rPr lang="en-IN" b="1" i="1" dirty="0">
                <a:latin typeface="Times New Roman" pitchFamily="18" charset="0"/>
                <a:cs typeface="Times New Roman" pitchFamily="18" charset="0"/>
              </a:rPr>
              <a:t>of Classroom, Category, Accommodation, Location, Sector, Course Director, and General User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IN" b="1" dirty="0">
                <a:solidFill>
                  <a:srgbClr val="0033CC"/>
                </a:solidFill>
              </a:rPr>
              <a:t>Director </a:t>
            </a:r>
            <a:r>
              <a:rPr lang="en-IN" b="1" dirty="0" smtClean="0">
                <a:solidFill>
                  <a:srgbClr val="0033CC"/>
                </a:solidFill>
              </a:rPr>
              <a:t>General – </a:t>
            </a:r>
            <a:r>
              <a:rPr lang="en-IN" b="1" i="1" dirty="0">
                <a:latin typeface="Times New Roman" pitchFamily="18" charset="0"/>
                <a:cs typeface="Times New Roman" pitchFamily="18" charset="0"/>
              </a:rPr>
              <a:t>Course Approval, Administrative and Accounts Rights, Changing of Parameter, Remarks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33CC"/>
                </a:solidFill>
              </a:rPr>
              <a:t>Accounts – </a:t>
            </a:r>
            <a:r>
              <a:rPr lang="en-IN" b="1" i="1" dirty="0">
                <a:latin typeface="Times New Roman" pitchFamily="18" charset="0"/>
                <a:cs typeface="Times New Roman" pitchFamily="18" charset="0"/>
              </a:rPr>
              <a:t>Fund Received Status, Remarks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IN" b="1" dirty="0">
                <a:solidFill>
                  <a:srgbClr val="0033CC"/>
                </a:solidFill>
              </a:rPr>
              <a:t>ATI General </a:t>
            </a:r>
            <a:r>
              <a:rPr lang="en-IN" b="1" dirty="0" smtClean="0">
                <a:solidFill>
                  <a:srgbClr val="0033CC"/>
                </a:solidFill>
              </a:rPr>
              <a:t>User – </a:t>
            </a:r>
            <a:r>
              <a:rPr lang="en-IN" b="1" i="1" dirty="0">
                <a:latin typeface="Times New Roman" pitchFamily="18" charset="0"/>
                <a:cs typeface="Times New Roman" pitchFamily="18" charset="0"/>
              </a:rPr>
              <a:t>Detail report, Summary Report, Current Course report etc.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33CC"/>
                </a:solidFill>
              </a:rPr>
              <a:t>Hostel – </a:t>
            </a:r>
            <a:r>
              <a:rPr lang="en-IN" b="1" i="1" dirty="0">
                <a:latin typeface="Times New Roman" pitchFamily="18" charset="0"/>
                <a:cs typeface="Times New Roman" pitchFamily="18" charset="0"/>
              </a:rPr>
              <a:t>Room </a:t>
            </a:r>
            <a:r>
              <a:rPr lang="en-IN" b="1" i="1" dirty="0" smtClean="0">
                <a:latin typeface="Times New Roman" pitchFamily="18" charset="0"/>
                <a:cs typeface="Times New Roman" pitchFamily="18" charset="0"/>
              </a:rPr>
              <a:t>Allocation to trainees , Check-out from Hostel</a:t>
            </a:r>
            <a:endParaRPr lang="en-IN" b="1" i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33CC"/>
                </a:solidFill>
              </a:rPr>
              <a:t>Library – </a:t>
            </a:r>
            <a:r>
              <a:rPr lang="en-IN" b="1" i="1" dirty="0">
                <a:latin typeface="Times New Roman" pitchFamily="18" charset="0"/>
                <a:cs typeface="Times New Roman" pitchFamily="18" charset="0"/>
              </a:rPr>
              <a:t>Book </a:t>
            </a:r>
            <a:r>
              <a:rPr lang="en-IN" b="1" i="1" dirty="0" smtClean="0">
                <a:latin typeface="Times New Roman" pitchFamily="18" charset="0"/>
                <a:cs typeface="Times New Roman" pitchFamily="18" charset="0"/>
              </a:rPr>
              <a:t>Issue </a:t>
            </a:r>
            <a:r>
              <a:rPr lang="en-IN" b="1" i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b="1" i="1" dirty="0" smtClean="0">
                <a:latin typeface="Times New Roman" pitchFamily="18" charset="0"/>
                <a:cs typeface="Times New Roman" pitchFamily="18" charset="0"/>
              </a:rPr>
              <a:t>Return</a:t>
            </a:r>
            <a:endParaRPr lang="en-IN" b="1" i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IN" b="1" dirty="0" smtClean="0">
                <a:solidFill>
                  <a:srgbClr val="0033CC"/>
                </a:solidFill>
              </a:rPr>
              <a:t>Public User </a:t>
            </a:r>
            <a:r>
              <a:rPr lang="en-IN" b="1" dirty="0" smtClean="0"/>
              <a:t>– </a:t>
            </a:r>
            <a:r>
              <a:rPr lang="en-IN" b="1" i="1" dirty="0" smtClean="0">
                <a:latin typeface="Times New Roman" pitchFamily="18" charset="0"/>
                <a:cs typeface="Times New Roman" pitchFamily="18" charset="0"/>
              </a:rPr>
              <a:t>Course with Details , nomination and feedback</a:t>
            </a:r>
          </a:p>
        </p:txBody>
      </p:sp>
    </p:spTree>
    <p:extLst>
      <p:ext uri="{BB962C8B-B14F-4D97-AF65-F5344CB8AC3E}">
        <p14:creationId xmlns:p14="http://schemas.microsoft.com/office/powerpoint/2010/main" val="600963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99087" y="-29830"/>
            <a:ext cx="2767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Course view for public user</a:t>
            </a:r>
            <a:endParaRPr lang="en-US" b="1" dirty="0"/>
          </a:p>
        </p:txBody>
      </p:sp>
      <p:pic>
        <p:nvPicPr>
          <p:cNvPr id="2" name="Picture 1" descr="Courses - Google Chrome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2"/>
          <a:stretch/>
        </p:blipFill>
        <p:spPr>
          <a:xfrm>
            <a:off x="72008" y="339502"/>
            <a:ext cx="9036496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88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339752" y="1162362"/>
            <a:ext cx="560300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IN" sz="2000" b="1" i="1" dirty="0" smtClean="0">
                <a:latin typeface="Times New Roman" pitchFamily="18" charset="0"/>
                <a:cs typeface="Times New Roman" pitchFamily="18" charset="0"/>
              </a:rPr>
              <a:t>Web Based , can be used 24 X 7 from any where 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IN" sz="2000" b="1" i="1" dirty="0" smtClean="0">
                <a:latin typeface="Times New Roman" pitchFamily="18" charset="0"/>
                <a:cs typeface="Times New Roman" pitchFamily="18" charset="0"/>
              </a:rPr>
              <a:t>Role based activity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IN" sz="2000" b="1" i="1" dirty="0" smtClean="0">
                <a:latin typeface="Times New Roman" pitchFamily="18" charset="0"/>
                <a:cs typeface="Times New Roman" pitchFamily="18" charset="0"/>
              </a:rPr>
              <a:t>Customized Search option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IN" sz="2000" b="1" i="1" dirty="0" smtClean="0">
                <a:latin typeface="Times New Roman" pitchFamily="18" charset="0"/>
                <a:cs typeface="Times New Roman" pitchFamily="18" charset="0"/>
              </a:rPr>
              <a:t>Customized Sort 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IN" sz="2000" b="1" i="1" dirty="0" smtClean="0">
                <a:latin typeface="Times New Roman" pitchFamily="18" charset="0"/>
                <a:cs typeface="Times New Roman" pitchFamily="18" charset="0"/>
              </a:rPr>
              <a:t>Integration with Word, Excel, text format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IN" sz="2000" b="1" i="1" dirty="0" smtClean="0">
                <a:latin typeface="Times New Roman" pitchFamily="18" charset="0"/>
                <a:cs typeface="Times New Roman" pitchFamily="18" charset="0"/>
              </a:rPr>
              <a:t>AJAX control search and pagination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IN" sz="2000" b="1" i="1" dirty="0" smtClean="0">
                <a:latin typeface="Times New Roman" pitchFamily="18" charset="0"/>
                <a:cs typeface="Times New Roman" pitchFamily="18" charset="0"/>
              </a:rPr>
              <a:t>Master Level Customization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IN" sz="20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Mobile </a:t>
            </a:r>
            <a:r>
              <a:rPr lang="en-IN" sz="20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App enabled</a:t>
            </a:r>
            <a:endParaRPr lang="en-IN" sz="2000" b="1" i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19872" y="627534"/>
            <a:ext cx="35884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b="1" dirty="0" smtClean="0">
                <a:solidFill>
                  <a:srgbClr val="0033CC"/>
                </a:solidFill>
              </a:rPr>
              <a:t>Key  features in </a:t>
            </a:r>
            <a:r>
              <a:rPr lang="en-IN" sz="2800" dirty="0" smtClean="0">
                <a:solidFill>
                  <a:srgbClr val="00B0F0"/>
                </a:solidFill>
                <a:latin typeface="AR DESTINE" pitchFamily="2" charset="0"/>
              </a:rPr>
              <a:t>A</a:t>
            </a:r>
            <a:r>
              <a:rPr lang="en-IN" sz="2800" dirty="0" smtClean="0">
                <a:solidFill>
                  <a:srgbClr val="FFC000"/>
                </a:solidFill>
                <a:latin typeface="AR DESTINE" pitchFamily="2" charset="0"/>
              </a:rPr>
              <a:t>TMIS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890991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0" t="18933" r="11520" b="1646"/>
          <a:stretch/>
        </p:blipFill>
        <p:spPr>
          <a:xfrm>
            <a:off x="3633945" y="1871013"/>
            <a:ext cx="1874159" cy="2319103"/>
          </a:xfrm>
          <a:prstGeom prst="rect">
            <a:avLst/>
          </a:prstGeom>
        </p:spPr>
      </p:pic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28600" y="1670486"/>
            <a:ext cx="311926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800" b="1" dirty="0" smtClean="0">
                <a:latin typeface="Comic Sans MS" pitchFamily="66" charset="0"/>
              </a:rPr>
              <a:t>Transfer the </a:t>
            </a:r>
            <a:r>
              <a:rPr lang="en-US" sz="1800" b="1" dirty="0">
                <a:latin typeface="Comic Sans MS" pitchFamily="66" charset="0"/>
              </a:rPr>
              <a:t>functions of training administration process into IT enabled logical platform </a:t>
            </a: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304800" y="3448620"/>
            <a:ext cx="28270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latin typeface="Comic Sans MS" pitchFamily="66" charset="0"/>
              </a:rPr>
              <a:t>Participants are  not used to send online submission for training </a:t>
            </a: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5940152" y="1842378"/>
            <a:ext cx="28990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latin typeface="Comic Sans MS" pitchFamily="66" charset="0"/>
              </a:rPr>
              <a:t>Resistance to Change </a:t>
            </a: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5921424" y="2634466"/>
            <a:ext cx="32590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1800" b="1" dirty="0" smtClean="0">
                <a:latin typeface="Comic Sans MS" pitchFamily="66" charset="0"/>
              </a:rPr>
              <a:t>Awareness of stakeholders</a:t>
            </a:r>
            <a:endParaRPr lang="en-US" sz="1800" b="1" dirty="0">
              <a:latin typeface="Comic Sans MS" pitchFamily="66" charset="0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5940152" y="3714750"/>
            <a:ext cx="289904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latin typeface="Comic Sans MS" pitchFamily="66" charset="0"/>
              </a:rPr>
              <a:t>Lack of knowledge &amp; skill in operating online software  </a:t>
            </a:r>
          </a:p>
        </p:txBody>
      </p:sp>
      <p:sp>
        <p:nvSpPr>
          <p:cNvPr id="4" name="Rectangle 3"/>
          <p:cNvSpPr/>
          <p:nvPr/>
        </p:nvSpPr>
        <p:spPr>
          <a:xfrm>
            <a:off x="2699792" y="957957"/>
            <a:ext cx="46425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</a:rPr>
              <a:t>Constraints/Challenges Faced 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5508104" y="2139702"/>
            <a:ext cx="504056" cy="216024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508104" y="2787774"/>
            <a:ext cx="504056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580112" y="3714750"/>
            <a:ext cx="576064" cy="195535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12" idx="3"/>
          </p:cNvCxnSpPr>
          <p:nvPr/>
        </p:nvCxnSpPr>
        <p:spPr>
          <a:xfrm flipH="1" flipV="1">
            <a:off x="3347864" y="2270651"/>
            <a:ext cx="504056" cy="229091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14" idx="3"/>
          </p:cNvCxnSpPr>
          <p:nvPr/>
        </p:nvCxnSpPr>
        <p:spPr>
          <a:xfrm flipH="1">
            <a:off x="3131840" y="3579862"/>
            <a:ext cx="648072" cy="330423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4877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9" t="4363" r="47574" b="15498"/>
          <a:stretch/>
        </p:blipFill>
        <p:spPr>
          <a:xfrm>
            <a:off x="6588224" y="629369"/>
            <a:ext cx="1296144" cy="128513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52" t="3294" r="2031" b="15879"/>
          <a:stretch/>
        </p:blipFill>
        <p:spPr>
          <a:xfrm>
            <a:off x="2411760" y="717780"/>
            <a:ext cx="1225427" cy="1205898"/>
          </a:xfrm>
          <a:prstGeom prst="rect">
            <a:avLst/>
          </a:prstGeom>
        </p:spPr>
      </p:pic>
      <p:sp>
        <p:nvSpPr>
          <p:cNvPr id="9" name="Right Arrow 8"/>
          <p:cNvSpPr/>
          <p:nvPr/>
        </p:nvSpPr>
        <p:spPr>
          <a:xfrm>
            <a:off x="3660937" y="843558"/>
            <a:ext cx="2879029" cy="1008112"/>
          </a:xfrm>
          <a:prstGeom prst="rightArrow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omic Sans MS" pitchFamily="66" charset="0"/>
              </a:rPr>
              <a:t> Enabling Factors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 Box 1039"/>
          <p:cNvSpPr txBox="1">
            <a:spLocks noChangeArrowheads="1"/>
          </p:cNvSpPr>
          <p:nvPr/>
        </p:nvSpPr>
        <p:spPr bwMode="auto">
          <a:xfrm>
            <a:off x="2123728" y="1942837"/>
            <a:ext cx="6552728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Aft>
                <a:spcPts val="1200"/>
              </a:spcAft>
              <a:buFont typeface="Arial" charset="0"/>
              <a:buChar char="•"/>
            </a:pPr>
            <a:r>
              <a:rPr lang="en-US" b="1" dirty="0" smtClean="0">
                <a:latin typeface="+mj-lt"/>
              </a:rPr>
              <a:t>Internet and networking throughout </a:t>
            </a:r>
            <a:r>
              <a:rPr lang="en-US" b="1" dirty="0">
                <a:latin typeface="+mj-lt"/>
              </a:rPr>
              <a:t>the campus, connecting all users</a:t>
            </a:r>
          </a:p>
          <a:p>
            <a:pPr eaLnBrk="1" hangingPunct="1">
              <a:spcAft>
                <a:spcPts val="1200"/>
              </a:spcAft>
              <a:buFont typeface="Arial" charset="0"/>
              <a:buChar char="•"/>
            </a:pPr>
            <a:r>
              <a:rPr lang="en-US" b="1" dirty="0">
                <a:latin typeface="+mj-lt"/>
              </a:rPr>
              <a:t>User Friendly Software</a:t>
            </a:r>
          </a:p>
          <a:p>
            <a:pPr eaLnBrk="1" hangingPunct="1">
              <a:spcAft>
                <a:spcPts val="1200"/>
              </a:spcAft>
              <a:buFont typeface="Arial" charset="0"/>
              <a:buChar char="•"/>
            </a:pPr>
            <a:r>
              <a:rPr lang="en-US" b="1" dirty="0" smtClean="0">
                <a:latin typeface="+mj-lt"/>
              </a:rPr>
              <a:t>Continuous </a:t>
            </a:r>
            <a:r>
              <a:rPr lang="en-US" b="1" dirty="0">
                <a:latin typeface="+mj-lt"/>
              </a:rPr>
              <a:t>Training of all </a:t>
            </a:r>
            <a:r>
              <a:rPr lang="en-US" b="1" dirty="0" smtClean="0">
                <a:latin typeface="+mj-lt"/>
              </a:rPr>
              <a:t>officers and Staff </a:t>
            </a:r>
            <a:endParaRPr lang="en-US" b="1" dirty="0">
              <a:latin typeface="+mj-lt"/>
            </a:endParaRPr>
          </a:p>
          <a:p>
            <a:pPr eaLnBrk="1" hangingPunct="1">
              <a:spcAft>
                <a:spcPts val="1200"/>
              </a:spcAft>
              <a:buFont typeface="Arial" charset="0"/>
              <a:buChar char="•"/>
            </a:pPr>
            <a:r>
              <a:rPr lang="en-US" b="1" dirty="0">
                <a:latin typeface="+mj-lt"/>
              </a:rPr>
              <a:t>Do away of the traditional File System related to Training Management </a:t>
            </a:r>
          </a:p>
        </p:txBody>
      </p:sp>
    </p:spTree>
    <p:extLst>
      <p:ext uri="{BB962C8B-B14F-4D97-AF65-F5344CB8AC3E}">
        <p14:creationId xmlns:p14="http://schemas.microsoft.com/office/powerpoint/2010/main" val="579833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972166fa43f9eccb2ad2c231a77cbe542b36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1050</TotalTime>
  <Words>680</Words>
  <Application>Microsoft Office PowerPoint</Application>
  <PresentationFormat>On-screen Show (16:9)</PresentationFormat>
  <Paragraphs>115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Himangshu Nandi</dc:creator>
  <cp:lastModifiedBy>Himangshu Nandi</cp:lastModifiedBy>
  <cp:revision>90</cp:revision>
  <dcterms:created xsi:type="dcterms:W3CDTF">2016-05-22T16:39:02Z</dcterms:created>
  <dcterms:modified xsi:type="dcterms:W3CDTF">2016-05-24T06:28:53Z</dcterms:modified>
</cp:coreProperties>
</file>